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8" r:id="rId2"/>
    <p:sldId id="261" r:id="rId3"/>
    <p:sldId id="259" r:id="rId4"/>
    <p:sldId id="262" r:id="rId5"/>
    <p:sldId id="263" r:id="rId6"/>
    <p:sldId id="270" r:id="rId7"/>
    <p:sldId id="264" r:id="rId8"/>
    <p:sldId id="271" r:id="rId9"/>
    <p:sldId id="265" r:id="rId10"/>
    <p:sldId id="272" r:id="rId11"/>
    <p:sldId id="273" r:id="rId12"/>
    <p:sldId id="278" r:id="rId13"/>
    <p:sldId id="274" r:id="rId14"/>
    <p:sldId id="279" r:id="rId15"/>
    <p:sldId id="275" r:id="rId16"/>
    <p:sldId id="280" r:id="rId17"/>
    <p:sldId id="281" r:id="rId18"/>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9596F25-52F2-72A1-1A20-C65BE33F4CB2}" name="Sammy Siegel" initials="SS" userId="15f896653bab7592" providerId="Windows Live"/>
  <p188:author id="{3B0CA678-7745-2CAC-12C6-84543241DA3F}" name="Lena Marie Burbach" initials="LB" userId="9488c4e53ae70431" providerId="Windows Live"/>
  <p188:author id="{1F5211A0-0F29-003A-5382-1CAB5D36C3FE}" name="Lena Marie Burbach" initials="LB" userId="S::lena.burbach@stud.uni-due.de::1201bea2-e9b9-499b-ba03-aa46597f6dbb" providerId="AD"/>
  <p188:author id="{76D7D4BB-F555-6347-BA33-0C528FFF85EF}" name="Julian Plottka" initials="JP" userId="S::Julian.Plottka@iep-berlin.de::f272d035-6a3e-4e98-ab88-2fd0a6d590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3A94CE-D991-46D9-9B65-D7E542B47AE1}" v="3" dt="2026-07-27T16:37:16.3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818" autoAdjust="0"/>
    <p:restoredTop sz="86223" autoAdjust="0"/>
  </p:normalViewPr>
  <p:slideViewPr>
    <p:cSldViewPr snapToGrid="0">
      <p:cViewPr varScale="1">
        <p:scale>
          <a:sx n="75" d="100"/>
          <a:sy n="75" d="100"/>
        </p:scale>
        <p:origin x="1109" y="58"/>
      </p:cViewPr>
      <p:guideLst>
        <p:guide orient="horz" pos="2358"/>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8/10/relationships/authors" Targe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1BB133-87BC-43F8-86AC-C5F95631A38F}" type="datetimeFigureOut">
              <a:rPr lang="en-GB" smtClean="0"/>
              <a:t>27/08/2026</a:t>
            </a:fld>
            <a:endParaRPr lang="en-GB"/>
          </a:p>
        </p:txBody>
      </p:sp>
      <p:sp>
        <p:nvSpPr>
          <p:cNvPr id="4" name="Folienbildplatzhalter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298D80-07F9-4BF8-A50B-47B5070A4131}" type="slidenum">
              <a:rPr lang="en-GB" smtClean="0"/>
              <a:t>‹Nr.›</a:t>
            </a:fld>
            <a:endParaRPr lang="en-GB"/>
          </a:p>
        </p:txBody>
      </p:sp>
    </p:spTree>
    <p:extLst>
      <p:ext uri="{BB962C8B-B14F-4D97-AF65-F5344CB8AC3E}">
        <p14:creationId xmlns:p14="http://schemas.microsoft.com/office/powerpoint/2010/main" val="2411009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a:p>
            <a:endParaRPr lang="en-GB" dirty="0"/>
          </a:p>
        </p:txBody>
      </p:sp>
      <p:sp>
        <p:nvSpPr>
          <p:cNvPr id="4" name="Foliennummernplatzhalter 3"/>
          <p:cNvSpPr>
            <a:spLocks noGrp="1"/>
          </p:cNvSpPr>
          <p:nvPr>
            <p:ph type="sldNum" sz="quarter" idx="5"/>
          </p:nvPr>
        </p:nvSpPr>
        <p:spPr/>
        <p:txBody>
          <a:bodyPr/>
          <a:lstStyle/>
          <a:p>
            <a:fld id="{67298D80-07F9-4BF8-A50B-47B5070A4131}" type="slidenum">
              <a:rPr lang="en-GB" smtClean="0"/>
              <a:t>2</a:t>
            </a:fld>
            <a:endParaRPr lang="en-GB"/>
          </a:p>
        </p:txBody>
      </p:sp>
    </p:spTree>
    <p:extLst>
      <p:ext uri="{BB962C8B-B14F-4D97-AF65-F5344CB8AC3E}">
        <p14:creationId xmlns:p14="http://schemas.microsoft.com/office/powerpoint/2010/main" val="2442371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p:txBody>
      </p:sp>
      <p:sp>
        <p:nvSpPr>
          <p:cNvPr id="4" name="Foliennummernplatzhalter 3"/>
          <p:cNvSpPr>
            <a:spLocks noGrp="1"/>
          </p:cNvSpPr>
          <p:nvPr>
            <p:ph type="sldNum" sz="quarter" idx="5"/>
          </p:nvPr>
        </p:nvSpPr>
        <p:spPr/>
        <p:txBody>
          <a:bodyPr/>
          <a:lstStyle/>
          <a:p>
            <a:fld id="{67298D80-07F9-4BF8-A50B-47B5070A4131}" type="slidenum">
              <a:rPr lang="en-GB" smtClean="0"/>
              <a:t>4</a:t>
            </a:fld>
            <a:endParaRPr lang="en-GB"/>
          </a:p>
        </p:txBody>
      </p:sp>
    </p:spTree>
    <p:extLst>
      <p:ext uri="{BB962C8B-B14F-4D97-AF65-F5344CB8AC3E}">
        <p14:creationId xmlns:p14="http://schemas.microsoft.com/office/powerpoint/2010/main" val="33766016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a:p>
            <a:endParaRPr lang="en-GB" dirty="0"/>
          </a:p>
        </p:txBody>
      </p:sp>
      <p:sp>
        <p:nvSpPr>
          <p:cNvPr id="4" name="Foliennummernplatzhalter 3"/>
          <p:cNvSpPr>
            <a:spLocks noGrp="1"/>
          </p:cNvSpPr>
          <p:nvPr>
            <p:ph type="sldNum" sz="quarter" idx="5"/>
          </p:nvPr>
        </p:nvSpPr>
        <p:spPr/>
        <p:txBody>
          <a:bodyPr/>
          <a:lstStyle/>
          <a:p>
            <a:fld id="{67298D80-07F9-4BF8-A50B-47B5070A4131}" type="slidenum">
              <a:rPr lang="en-GB" smtClean="0"/>
              <a:t>6</a:t>
            </a:fld>
            <a:endParaRPr lang="en-GB"/>
          </a:p>
        </p:txBody>
      </p:sp>
    </p:spTree>
    <p:extLst>
      <p:ext uri="{BB962C8B-B14F-4D97-AF65-F5344CB8AC3E}">
        <p14:creationId xmlns:p14="http://schemas.microsoft.com/office/powerpoint/2010/main" val="3059343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a:p>
            <a:endParaRPr lang="en-GB" dirty="0"/>
          </a:p>
        </p:txBody>
      </p:sp>
      <p:sp>
        <p:nvSpPr>
          <p:cNvPr id="4" name="Foliennummernplatzhalter 3"/>
          <p:cNvSpPr>
            <a:spLocks noGrp="1"/>
          </p:cNvSpPr>
          <p:nvPr>
            <p:ph type="sldNum" sz="quarter" idx="5"/>
          </p:nvPr>
        </p:nvSpPr>
        <p:spPr/>
        <p:txBody>
          <a:bodyPr/>
          <a:lstStyle/>
          <a:p>
            <a:fld id="{67298D80-07F9-4BF8-A50B-47B5070A4131}" type="slidenum">
              <a:rPr lang="en-GB" smtClean="0"/>
              <a:t>8</a:t>
            </a:fld>
            <a:endParaRPr lang="en-GB"/>
          </a:p>
        </p:txBody>
      </p:sp>
    </p:spTree>
    <p:extLst>
      <p:ext uri="{BB962C8B-B14F-4D97-AF65-F5344CB8AC3E}">
        <p14:creationId xmlns:p14="http://schemas.microsoft.com/office/powerpoint/2010/main" val="2596407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a:p>
            <a:endParaRPr lang="en-GB" dirty="0"/>
          </a:p>
        </p:txBody>
      </p:sp>
      <p:sp>
        <p:nvSpPr>
          <p:cNvPr id="4" name="Foliennummernplatzhalter 3"/>
          <p:cNvSpPr>
            <a:spLocks noGrp="1"/>
          </p:cNvSpPr>
          <p:nvPr>
            <p:ph type="sldNum" sz="quarter" idx="5"/>
          </p:nvPr>
        </p:nvSpPr>
        <p:spPr/>
        <p:txBody>
          <a:bodyPr/>
          <a:lstStyle/>
          <a:p>
            <a:fld id="{67298D80-07F9-4BF8-A50B-47B5070A4131}" type="slidenum">
              <a:rPr lang="en-GB" smtClean="0"/>
              <a:t>10</a:t>
            </a:fld>
            <a:endParaRPr lang="en-GB"/>
          </a:p>
        </p:txBody>
      </p:sp>
    </p:spTree>
    <p:extLst>
      <p:ext uri="{BB962C8B-B14F-4D97-AF65-F5344CB8AC3E}">
        <p14:creationId xmlns:p14="http://schemas.microsoft.com/office/powerpoint/2010/main" val="22720891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98216C-9CE3-5882-54B2-ED5F3FD5D0C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8F5A635-80CB-32C0-C99D-CEC8F5EF91F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CC14E41-8AE9-3B86-FE10-244771B92CB0}"/>
              </a:ext>
            </a:extLst>
          </p:cNvPr>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a:p>
            <a:endParaRPr lang="en-GB" dirty="0"/>
          </a:p>
        </p:txBody>
      </p:sp>
      <p:sp>
        <p:nvSpPr>
          <p:cNvPr id="4" name="Foliennummernplatzhalter 3">
            <a:extLst>
              <a:ext uri="{FF2B5EF4-FFF2-40B4-BE49-F238E27FC236}">
                <a16:creationId xmlns:a16="http://schemas.microsoft.com/office/drawing/2014/main" id="{64E807F9-B3FB-24A0-EC96-00F5359D3CFF}"/>
              </a:ext>
            </a:extLst>
          </p:cNvPr>
          <p:cNvSpPr>
            <a:spLocks noGrp="1"/>
          </p:cNvSpPr>
          <p:nvPr>
            <p:ph type="sldNum" sz="quarter" idx="5"/>
          </p:nvPr>
        </p:nvSpPr>
        <p:spPr/>
        <p:txBody>
          <a:bodyPr/>
          <a:lstStyle/>
          <a:p>
            <a:fld id="{67298D80-07F9-4BF8-A50B-47B5070A4131}" type="slidenum">
              <a:rPr lang="en-GB" smtClean="0"/>
              <a:t>12</a:t>
            </a:fld>
            <a:endParaRPr lang="en-GB"/>
          </a:p>
        </p:txBody>
      </p:sp>
    </p:spTree>
    <p:extLst>
      <p:ext uri="{BB962C8B-B14F-4D97-AF65-F5344CB8AC3E}">
        <p14:creationId xmlns:p14="http://schemas.microsoft.com/office/powerpoint/2010/main" val="3966251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6786A-D602-BE36-57EA-2BCF6F727E4B}"/>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8447BFAD-9CFE-37EF-D8B5-5DDB543136A8}"/>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48C8CF27-5493-33F0-8B74-ACF4296060D8}"/>
              </a:ext>
            </a:extLst>
          </p:cNvPr>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a:p>
            <a:endParaRPr lang="en-GB" dirty="0"/>
          </a:p>
        </p:txBody>
      </p:sp>
      <p:sp>
        <p:nvSpPr>
          <p:cNvPr id="4" name="Foliennummernplatzhalter 3">
            <a:extLst>
              <a:ext uri="{FF2B5EF4-FFF2-40B4-BE49-F238E27FC236}">
                <a16:creationId xmlns:a16="http://schemas.microsoft.com/office/drawing/2014/main" id="{8FD3F362-4584-D7E7-0791-E3C6CFD34C61}"/>
              </a:ext>
            </a:extLst>
          </p:cNvPr>
          <p:cNvSpPr>
            <a:spLocks noGrp="1"/>
          </p:cNvSpPr>
          <p:nvPr>
            <p:ph type="sldNum" sz="quarter" idx="5"/>
          </p:nvPr>
        </p:nvSpPr>
        <p:spPr/>
        <p:txBody>
          <a:bodyPr/>
          <a:lstStyle/>
          <a:p>
            <a:fld id="{67298D80-07F9-4BF8-A50B-47B5070A4131}" type="slidenum">
              <a:rPr lang="en-GB" smtClean="0"/>
              <a:t>14</a:t>
            </a:fld>
            <a:endParaRPr lang="en-GB"/>
          </a:p>
        </p:txBody>
      </p:sp>
    </p:spTree>
    <p:extLst>
      <p:ext uri="{BB962C8B-B14F-4D97-AF65-F5344CB8AC3E}">
        <p14:creationId xmlns:p14="http://schemas.microsoft.com/office/powerpoint/2010/main" val="40314698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2154C-2E8E-4151-974A-16E8F6C9C14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A218A75C-728D-575A-7D25-E71721158CC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D3DA1B21-9225-84B6-CF2C-4E38BD240433}"/>
              </a:ext>
            </a:extLst>
          </p:cNvPr>
          <p:cNvSpPr>
            <a:spLocks noGrp="1"/>
          </p:cNvSpPr>
          <p:nvPr>
            <p:ph type="body" idx="1"/>
          </p:nvPr>
        </p:nvSpPr>
        <p:spPr/>
        <p:txBody>
          <a:bodyPr/>
          <a:lstStyle/>
          <a:p>
            <a:r>
              <a:rPr lang="de-DE" dirty="0"/>
              <a:t>1. Oben rechts</a:t>
            </a:r>
          </a:p>
          <a:p>
            <a:r>
              <a:rPr lang="de-DE" dirty="0"/>
              <a:t>2. Oben links</a:t>
            </a:r>
          </a:p>
          <a:p>
            <a:r>
              <a:rPr lang="de-DE" dirty="0"/>
              <a:t>3. Unten rechts</a:t>
            </a:r>
          </a:p>
          <a:p>
            <a:r>
              <a:rPr lang="de-DE" dirty="0"/>
              <a:t>4. Unten links </a:t>
            </a:r>
            <a:endParaRPr lang="en-GB" dirty="0"/>
          </a:p>
          <a:p>
            <a:endParaRPr lang="en-GB" dirty="0"/>
          </a:p>
        </p:txBody>
      </p:sp>
      <p:sp>
        <p:nvSpPr>
          <p:cNvPr id="4" name="Foliennummernplatzhalter 3">
            <a:extLst>
              <a:ext uri="{FF2B5EF4-FFF2-40B4-BE49-F238E27FC236}">
                <a16:creationId xmlns:a16="http://schemas.microsoft.com/office/drawing/2014/main" id="{245670AE-CEDF-D182-5868-511590D074E4}"/>
              </a:ext>
            </a:extLst>
          </p:cNvPr>
          <p:cNvSpPr>
            <a:spLocks noGrp="1"/>
          </p:cNvSpPr>
          <p:nvPr>
            <p:ph type="sldNum" sz="quarter" idx="5"/>
          </p:nvPr>
        </p:nvSpPr>
        <p:spPr/>
        <p:txBody>
          <a:bodyPr/>
          <a:lstStyle/>
          <a:p>
            <a:fld id="{67298D80-07F9-4BF8-A50B-47B5070A4131}" type="slidenum">
              <a:rPr lang="en-GB" smtClean="0"/>
              <a:t>16</a:t>
            </a:fld>
            <a:endParaRPr lang="en-GB"/>
          </a:p>
        </p:txBody>
      </p:sp>
    </p:spTree>
    <p:extLst>
      <p:ext uri="{BB962C8B-B14F-4D97-AF65-F5344CB8AC3E}">
        <p14:creationId xmlns:p14="http://schemas.microsoft.com/office/powerpoint/2010/main" val="1927465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de-DE"/>
              <a:t>Mastertitelformat bearbeiten</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D600D256-5CDD-44A5-9F17-703F1B985778}" type="datetimeFigureOut">
              <a:rPr lang="en-GB" smtClean="0"/>
              <a:t>27/08/2026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2256945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600D256-5CDD-44A5-9F17-703F1B985778}" type="datetimeFigureOut">
              <a:rPr lang="en-GB" smtClean="0"/>
              <a:t>27/08/2026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1492873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600D256-5CDD-44A5-9F17-703F1B985778}" type="datetimeFigureOut">
              <a:rPr lang="en-GB" smtClean="0"/>
              <a:t>27/08/2026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1002089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600D256-5CDD-44A5-9F17-703F1B985778}" type="datetimeFigureOut">
              <a:rPr lang="en-GB" smtClean="0"/>
              <a:t>27/08/2026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370061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de-DE"/>
              <a:t>Mastertitelformat bearbeiten</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tint val="82000"/>
                  </a:schemeClr>
                </a:solidFill>
              </a:defRPr>
            </a:lvl1pPr>
            <a:lvl2pPr marL="503972" indent="0">
              <a:buNone/>
              <a:defRPr sz="2205">
                <a:solidFill>
                  <a:schemeClr val="tx1">
                    <a:tint val="82000"/>
                  </a:schemeClr>
                </a:solidFill>
              </a:defRPr>
            </a:lvl2pPr>
            <a:lvl3pPr marL="1007943" indent="0">
              <a:buNone/>
              <a:defRPr sz="1984">
                <a:solidFill>
                  <a:schemeClr val="tx1">
                    <a:tint val="82000"/>
                  </a:schemeClr>
                </a:solidFill>
              </a:defRPr>
            </a:lvl3pPr>
            <a:lvl4pPr marL="1511915" indent="0">
              <a:buNone/>
              <a:defRPr sz="1764">
                <a:solidFill>
                  <a:schemeClr val="tx1">
                    <a:tint val="82000"/>
                  </a:schemeClr>
                </a:solidFill>
              </a:defRPr>
            </a:lvl4pPr>
            <a:lvl5pPr marL="2015886" indent="0">
              <a:buNone/>
              <a:defRPr sz="1764">
                <a:solidFill>
                  <a:schemeClr val="tx1">
                    <a:tint val="82000"/>
                  </a:schemeClr>
                </a:solidFill>
              </a:defRPr>
            </a:lvl5pPr>
            <a:lvl6pPr marL="2519858" indent="0">
              <a:buNone/>
              <a:defRPr sz="1764">
                <a:solidFill>
                  <a:schemeClr val="tx1">
                    <a:tint val="82000"/>
                  </a:schemeClr>
                </a:solidFill>
              </a:defRPr>
            </a:lvl6pPr>
            <a:lvl7pPr marL="3023829" indent="0">
              <a:buNone/>
              <a:defRPr sz="1764">
                <a:solidFill>
                  <a:schemeClr val="tx1">
                    <a:tint val="82000"/>
                  </a:schemeClr>
                </a:solidFill>
              </a:defRPr>
            </a:lvl7pPr>
            <a:lvl8pPr marL="3527801" indent="0">
              <a:buNone/>
              <a:defRPr sz="1764">
                <a:solidFill>
                  <a:schemeClr val="tx1">
                    <a:tint val="82000"/>
                  </a:schemeClr>
                </a:solidFill>
              </a:defRPr>
            </a:lvl8pPr>
            <a:lvl9pPr marL="4031772" indent="0">
              <a:buNone/>
              <a:defRPr sz="1764">
                <a:solidFill>
                  <a:schemeClr val="tx1">
                    <a:tint val="82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D600D256-5CDD-44A5-9F17-703F1B985778}" type="datetimeFigureOut">
              <a:rPr lang="en-GB" smtClean="0"/>
              <a:t>27/08/2026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2395494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D600D256-5CDD-44A5-9F17-703F1B985778}" type="datetimeFigureOut">
              <a:rPr lang="en-GB" smtClean="0"/>
              <a:t>27/08/2026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42518223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de-DE"/>
              <a:t>Mastertitelformat bearbeiten</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de-DE"/>
              <a:t>Mastertextformat bearbeiten</a:t>
            </a:r>
          </a:p>
        </p:txBody>
      </p:sp>
      <p:sp>
        <p:nvSpPr>
          <p:cNvPr id="4" name="Content Placeholder 3"/>
          <p:cNvSpPr>
            <a:spLocks noGrp="1"/>
          </p:cNvSpPr>
          <p:nvPr>
            <p:ph sz="half" idx="2"/>
          </p:nvPr>
        </p:nvSpPr>
        <p:spPr>
          <a:xfrm>
            <a:off x="736456" y="2761381"/>
            <a:ext cx="4523137"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de-DE"/>
              <a:t>Mastertextformat bearbeiten</a:t>
            </a:r>
          </a:p>
        </p:txBody>
      </p:sp>
      <p:sp>
        <p:nvSpPr>
          <p:cNvPr id="6" name="Content Placeholder 5"/>
          <p:cNvSpPr>
            <a:spLocks noGrp="1"/>
          </p:cNvSpPr>
          <p:nvPr>
            <p:ph sz="quarter" idx="4"/>
          </p:nvPr>
        </p:nvSpPr>
        <p:spPr>
          <a:xfrm>
            <a:off x="5412731" y="2761381"/>
            <a:ext cx="4545413" cy="4061576"/>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D600D256-5CDD-44A5-9F17-703F1B985778}" type="datetimeFigureOut">
              <a:rPr lang="en-GB" smtClean="0"/>
              <a:t>27/08/2026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13826413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D600D256-5CDD-44A5-9F17-703F1B985778}" type="datetimeFigureOut">
              <a:rPr lang="en-GB" smtClean="0"/>
              <a:t>27/08/2026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29247430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00D256-5CDD-44A5-9F17-703F1B985778}" type="datetimeFigureOut">
              <a:rPr lang="en-GB" smtClean="0"/>
              <a:t>27/08/2026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1634115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de-DE"/>
              <a:t>Mastertitelformat bearbeiten</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de-DE"/>
              <a:t>Mastertextformat bearbeiten</a:t>
            </a:r>
          </a:p>
        </p:txBody>
      </p:sp>
      <p:sp>
        <p:nvSpPr>
          <p:cNvPr id="5" name="Date Placeholder 4"/>
          <p:cNvSpPr>
            <a:spLocks noGrp="1"/>
          </p:cNvSpPr>
          <p:nvPr>
            <p:ph type="dt" sz="half" idx="10"/>
          </p:nvPr>
        </p:nvSpPr>
        <p:spPr/>
        <p:txBody>
          <a:bodyPr/>
          <a:lstStyle/>
          <a:p>
            <a:fld id="{D600D256-5CDD-44A5-9F17-703F1B985778}" type="datetimeFigureOut">
              <a:rPr lang="en-GB" smtClean="0"/>
              <a:t>27/08/2026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3410938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de-DE"/>
              <a:t>Mastertitelformat bearbeiten</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de-DE"/>
              <a:t>Bild durch Klicken auf Symbol hinzufügen</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de-DE"/>
              <a:t>Mastertextformat bearbeiten</a:t>
            </a:r>
          </a:p>
        </p:txBody>
      </p:sp>
      <p:sp>
        <p:nvSpPr>
          <p:cNvPr id="5" name="Date Placeholder 4"/>
          <p:cNvSpPr>
            <a:spLocks noGrp="1"/>
          </p:cNvSpPr>
          <p:nvPr>
            <p:ph type="dt" sz="half" idx="10"/>
          </p:nvPr>
        </p:nvSpPr>
        <p:spPr/>
        <p:txBody>
          <a:bodyPr/>
          <a:lstStyle/>
          <a:p>
            <a:fld id="{D600D256-5CDD-44A5-9F17-703F1B985778}" type="datetimeFigureOut">
              <a:rPr lang="en-GB" smtClean="0"/>
              <a:t>27/08/2026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C2EBAC-AE39-43AF-91F6-FEB4DA5427AC}" type="slidenum">
              <a:rPr lang="en-GB" smtClean="0"/>
              <a:t>‹Nr.›</a:t>
            </a:fld>
            <a:endParaRPr lang="en-GB"/>
          </a:p>
        </p:txBody>
      </p:sp>
    </p:spTree>
    <p:extLst>
      <p:ext uri="{BB962C8B-B14F-4D97-AF65-F5344CB8AC3E}">
        <p14:creationId xmlns:p14="http://schemas.microsoft.com/office/powerpoint/2010/main" val="4038587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82000"/>
                  </a:schemeClr>
                </a:solidFill>
              </a:defRPr>
            </a:lvl1pPr>
          </a:lstStyle>
          <a:p>
            <a:fld id="{D600D256-5CDD-44A5-9F17-703F1B985778}" type="datetimeFigureOut">
              <a:rPr lang="en-GB" smtClean="0"/>
              <a:t>27/08/2026</a:t>
            </a:fld>
            <a:endParaRPr lang="en-GB"/>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82000"/>
                  </a:schemeClr>
                </a:solidFill>
              </a:defRPr>
            </a:lvl1pPr>
          </a:lstStyle>
          <a:p>
            <a:fld id="{1FC2EBAC-AE39-43AF-91F6-FEB4DA5427AC}" type="slidenum">
              <a:rPr lang="en-GB" smtClean="0"/>
              <a:t>‹Nr.›</a:t>
            </a:fld>
            <a:endParaRPr lang="en-GB"/>
          </a:p>
        </p:txBody>
      </p:sp>
    </p:spTree>
    <p:extLst>
      <p:ext uri="{BB962C8B-B14F-4D97-AF65-F5344CB8AC3E}">
        <p14:creationId xmlns:p14="http://schemas.microsoft.com/office/powerpoint/2010/main" val="17938467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EC17AC-EA87-5373-4738-5A4036556F63}"/>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B22A58DD-38FF-17B7-4124-51E58BC3ADBF}"/>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DB694F69-CAC0-9FA9-6E81-0F13DF0830CA}"/>
              </a:ext>
            </a:extLst>
          </p:cNvPr>
          <p:cNvSpPr txBox="1"/>
          <p:nvPr/>
        </p:nvSpPr>
        <p:spPr>
          <a:xfrm>
            <a:off x="1196628" y="1234067"/>
            <a:ext cx="2919552" cy="630301"/>
          </a:xfrm>
          <a:prstGeom prst="rect">
            <a:avLst/>
          </a:prstGeom>
          <a:noFill/>
        </p:spPr>
        <p:txBody>
          <a:bodyPr wrap="square" rtlCol="0">
            <a:spAutoFit/>
          </a:bodyPr>
          <a:lstStyle/>
          <a:p>
            <a:pPr algn="ctr"/>
            <a:r>
              <a:rPr lang="de-DE" sz="3496" b="1" dirty="0" err="1">
                <a:cs typeface="Poppins" panose="00000500000000000000" pitchFamily="2" charset="0"/>
              </a:rPr>
              <a:t>Resilience</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10752B5E-F350-1FE9-8C6A-52E353A11186}"/>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F7B67355-3936-CFF1-DBA5-CEC1B2ED3AC2}"/>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E4597669-A0D0-05F9-DF22-605AF466A1CF}"/>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10F19CB3-7DBE-6E19-6A7D-F42F17BD5D4A}"/>
              </a:ext>
            </a:extLst>
          </p:cNvPr>
          <p:cNvSpPr txBox="1"/>
          <p:nvPr/>
        </p:nvSpPr>
        <p:spPr>
          <a:xfrm>
            <a:off x="6575634" y="965083"/>
            <a:ext cx="2919552" cy="1168269"/>
          </a:xfrm>
          <a:prstGeom prst="rect">
            <a:avLst/>
          </a:prstGeom>
          <a:noFill/>
        </p:spPr>
        <p:txBody>
          <a:bodyPr wrap="square" rtlCol="0">
            <a:spAutoFit/>
          </a:bodyPr>
          <a:lstStyle/>
          <a:p>
            <a:pPr algn="ctr"/>
            <a:r>
              <a:rPr lang="de-DE" sz="3496" b="1" dirty="0" err="1">
                <a:cs typeface="Poppins" panose="00000500000000000000" pitchFamily="2" charset="0"/>
              </a:rPr>
              <a:t>Affiliate</a:t>
            </a:r>
            <a:r>
              <a:rPr lang="de-DE" sz="3496" b="1" dirty="0">
                <a:cs typeface="Poppins" panose="00000500000000000000" pitchFamily="2" charset="0"/>
              </a:rPr>
              <a:t> Membership</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C35BE149-D46D-5858-BE8F-E041F4A3798C}"/>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30C99EEB-4D0A-2DE5-4A1D-DC1BAC60C583}"/>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27DFAE0F-2CA2-9A01-7791-D795DDCF55DA}"/>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3275E9D4-7264-6919-2129-5B593DA43EF1}"/>
              </a:ext>
            </a:extLst>
          </p:cNvPr>
          <p:cNvSpPr txBox="1"/>
          <p:nvPr/>
        </p:nvSpPr>
        <p:spPr>
          <a:xfrm>
            <a:off x="1196628" y="4531780"/>
            <a:ext cx="2919552" cy="1706236"/>
          </a:xfrm>
          <a:prstGeom prst="rect">
            <a:avLst/>
          </a:prstGeom>
          <a:noFill/>
        </p:spPr>
        <p:txBody>
          <a:bodyPr wrap="square" rtlCol="0">
            <a:spAutoFit/>
          </a:bodyPr>
          <a:lstStyle/>
          <a:p>
            <a:pPr algn="ctr"/>
            <a:r>
              <a:rPr lang="de-DE" sz="3496" b="1" dirty="0" err="1">
                <a:cs typeface="Poppins" panose="00000500000000000000" pitchFamily="2" charset="0"/>
              </a:rPr>
              <a:t>Societal</a:t>
            </a:r>
            <a:r>
              <a:rPr lang="de-DE" sz="3496" b="1" dirty="0">
                <a:cs typeface="Poppins" panose="00000500000000000000" pitchFamily="2" charset="0"/>
              </a:rPr>
              <a:t> </a:t>
            </a:r>
            <a:r>
              <a:rPr lang="de-DE" sz="3496" b="1" dirty="0" err="1">
                <a:cs typeface="Poppins" panose="00000500000000000000" pitchFamily="2" charset="0"/>
              </a:rPr>
              <a:t>Capacity</a:t>
            </a:r>
            <a:r>
              <a:rPr lang="de-DE" sz="3496" b="1" dirty="0">
                <a:cs typeface="Poppins" panose="00000500000000000000" pitchFamily="2" charset="0"/>
              </a:rPr>
              <a:t> Development</a:t>
            </a:r>
            <a:endParaRPr lang="en-GB" sz="3496" b="1" dirty="0">
              <a:cs typeface="Poppins" panose="00000500000000000000" pitchFamily="2" charset="0"/>
            </a:endParaRPr>
          </a:p>
        </p:txBody>
      </p:sp>
      <p:pic>
        <p:nvPicPr>
          <p:cNvPr id="12" name="Grafik 11">
            <a:extLst>
              <a:ext uri="{FF2B5EF4-FFF2-40B4-BE49-F238E27FC236}">
                <a16:creationId xmlns:a16="http://schemas.microsoft.com/office/drawing/2014/main" id="{75C7F7BF-5F60-2CDD-5DA6-F2D2375D9A64}"/>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485B270C-FEFD-A839-29D7-6BF8E789CFEA}"/>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129D8D16-A6A2-6022-BA62-5D1D545A2E87}"/>
              </a:ext>
            </a:extLst>
          </p:cNvPr>
          <p:cNvPicPr>
            <a:picLocks noChangeAspect="1"/>
          </p:cNvPicPr>
          <p:nvPr/>
        </p:nvPicPr>
        <p:blipFill>
          <a:blip r:embed="rId2"/>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480887CA-5F76-CCD7-E0FF-022B2289004C}"/>
              </a:ext>
            </a:extLst>
          </p:cNvPr>
          <p:cNvSpPr txBox="1"/>
          <p:nvPr/>
        </p:nvSpPr>
        <p:spPr>
          <a:xfrm>
            <a:off x="6575633" y="4531780"/>
            <a:ext cx="2919552" cy="1706236"/>
          </a:xfrm>
          <a:prstGeom prst="rect">
            <a:avLst/>
          </a:prstGeom>
          <a:noFill/>
        </p:spPr>
        <p:txBody>
          <a:bodyPr wrap="square" rtlCol="0">
            <a:spAutoFit/>
          </a:bodyPr>
          <a:lstStyle/>
          <a:p>
            <a:pPr algn="ctr"/>
            <a:r>
              <a:rPr lang="de-DE" sz="3496" b="1" dirty="0" err="1">
                <a:cs typeface="Poppins" panose="00000500000000000000" pitchFamily="2" charset="0"/>
              </a:rPr>
              <a:t>GeopoliticalCapacity</a:t>
            </a:r>
            <a:r>
              <a:rPr lang="de-DE" sz="3496" b="1" dirty="0">
                <a:cs typeface="Poppins" panose="00000500000000000000" pitchFamily="2" charset="0"/>
              </a:rPr>
              <a:t>-building</a:t>
            </a:r>
          </a:p>
        </p:txBody>
      </p:sp>
      <p:pic>
        <p:nvPicPr>
          <p:cNvPr id="16" name="Grafik 15">
            <a:extLst>
              <a:ext uri="{FF2B5EF4-FFF2-40B4-BE49-F238E27FC236}">
                <a16:creationId xmlns:a16="http://schemas.microsoft.com/office/drawing/2014/main" id="{B46CB5B1-9C45-2E45-7559-ADE98A964323}"/>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0D3A7588-1134-0B4F-4241-27AA0DA0172A}"/>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1885624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15B2A-C8D8-EAB3-4866-F621FBE239BA}"/>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B1949F8D-F082-1B51-8BDB-9E2778C48667}"/>
              </a:ext>
            </a:extLst>
          </p:cNvPr>
          <p:cNvPicPr>
            <a:picLocks noChangeAspect="1"/>
          </p:cNvPicPr>
          <p:nvPr/>
        </p:nvPicPr>
        <p:blipFill>
          <a:blip r:embed="rId3"/>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B28CA92A-8043-B49D-4460-7FD044CEC8F6}"/>
              </a:ext>
            </a:extLst>
          </p:cNvPr>
          <p:cNvSpPr txBox="1"/>
          <p:nvPr/>
        </p:nvSpPr>
        <p:spPr>
          <a:xfrm>
            <a:off x="891870" y="1077837"/>
            <a:ext cx="3573337" cy="978729"/>
          </a:xfrm>
          <a:prstGeom prst="rect">
            <a:avLst/>
          </a:prstGeom>
          <a:noFill/>
        </p:spPr>
        <p:txBody>
          <a:bodyPr wrap="square" rtlCol="0">
            <a:spAutoFit/>
          </a:bodyPr>
          <a:lstStyle/>
          <a:p>
            <a:pPr algn="ctr"/>
            <a:r>
              <a:rPr lang="en-US" sz="1920" dirty="0">
                <a:cs typeface="Poppins" panose="00000500000000000000" pitchFamily="2" charset="0"/>
              </a:rPr>
              <a:t>Describes the interaction between geographical realities and the associated policies.</a:t>
            </a:r>
            <a:endParaRPr lang="en-GB" sz="1920" dirty="0">
              <a:cs typeface="Poppins" panose="00000500000000000000" pitchFamily="2" charset="0"/>
            </a:endParaRPr>
          </a:p>
        </p:txBody>
      </p:sp>
      <p:pic>
        <p:nvPicPr>
          <p:cNvPr id="4" name="Grafik 3">
            <a:extLst>
              <a:ext uri="{FF2B5EF4-FFF2-40B4-BE49-F238E27FC236}">
                <a16:creationId xmlns:a16="http://schemas.microsoft.com/office/drawing/2014/main" id="{55521CE1-64DC-288A-C043-C7EC4A3F408B}"/>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6A3F65F0-D692-CEF8-A6A3-7C0075434CFB}"/>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26C4CFD2-41C1-7410-29F0-7E936C7ADE6F}"/>
              </a:ext>
            </a:extLst>
          </p:cNvPr>
          <p:cNvPicPr>
            <a:picLocks noChangeAspect="1"/>
          </p:cNvPicPr>
          <p:nvPr/>
        </p:nvPicPr>
        <p:blipFill>
          <a:blip r:embed="rId3"/>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7060E19E-E038-5873-D2CB-93437A2DFAA5}"/>
              </a:ext>
            </a:extLst>
          </p:cNvPr>
          <p:cNvSpPr txBox="1"/>
          <p:nvPr/>
        </p:nvSpPr>
        <p:spPr>
          <a:xfrm>
            <a:off x="6011271" y="486907"/>
            <a:ext cx="4048276" cy="2160591"/>
          </a:xfrm>
          <a:prstGeom prst="rect">
            <a:avLst/>
          </a:prstGeom>
          <a:noFill/>
        </p:spPr>
        <p:txBody>
          <a:bodyPr wrap="square" rtlCol="0">
            <a:spAutoFit/>
          </a:bodyPr>
          <a:lstStyle/>
          <a:p>
            <a:pPr algn="ctr"/>
            <a:r>
              <a:rPr lang="en-US" sz="1920" dirty="0">
                <a:cs typeface="Poppins" panose="00000500000000000000" pitchFamily="2" charset="0"/>
              </a:rPr>
              <a:t>An approach to EU integration that allows member states to integrate at different speeds or in different policy areas, depending on their readiness and capacity, rather than requiring all countries to participate at the same level.</a:t>
            </a:r>
            <a:endParaRPr lang="en-GB" sz="1920" dirty="0">
              <a:cs typeface="Poppins" panose="00000500000000000000" pitchFamily="2" charset="0"/>
            </a:endParaRPr>
          </a:p>
        </p:txBody>
      </p:sp>
      <p:pic>
        <p:nvPicPr>
          <p:cNvPr id="8" name="Grafik 7">
            <a:extLst>
              <a:ext uri="{FF2B5EF4-FFF2-40B4-BE49-F238E27FC236}">
                <a16:creationId xmlns:a16="http://schemas.microsoft.com/office/drawing/2014/main" id="{6DC599AC-EE25-7EB5-4D90-63DF3E3EFE33}"/>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7E13DB58-C5B3-BAAA-9647-846F77B7D3C7}"/>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57F25445-A778-767D-CB86-D70ED7444FAC}"/>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7806E180-6C0C-0BD8-DAEB-70AA338F1DD0}"/>
              </a:ext>
            </a:extLst>
          </p:cNvPr>
          <p:cNvSpPr txBox="1"/>
          <p:nvPr/>
        </p:nvSpPr>
        <p:spPr>
          <a:xfrm>
            <a:off x="713782" y="4452335"/>
            <a:ext cx="3929512" cy="1865126"/>
          </a:xfrm>
          <a:prstGeom prst="rect">
            <a:avLst/>
          </a:prstGeom>
          <a:noFill/>
        </p:spPr>
        <p:txBody>
          <a:bodyPr wrap="square" rtlCol="0">
            <a:spAutoFit/>
          </a:bodyPr>
          <a:lstStyle/>
          <a:p>
            <a:pPr algn="ctr"/>
            <a:r>
              <a:rPr lang="en-US" sz="1920" dirty="0">
                <a:cs typeface="Poppins" panose="00000500000000000000" pitchFamily="2" charset="0"/>
              </a:rPr>
              <a:t>Covert attacks using military or civil means, such as fake news, cyber-attacks, sabotage or attempts to influence elections, which are designed to weaken a society without there being an open war.</a:t>
            </a:r>
            <a:endParaRPr lang="en-GB" sz="1920" dirty="0">
              <a:cs typeface="Poppins" panose="00000500000000000000" pitchFamily="2" charset="0"/>
            </a:endParaRPr>
          </a:p>
        </p:txBody>
      </p:sp>
      <p:pic>
        <p:nvPicPr>
          <p:cNvPr id="12" name="Grafik 11">
            <a:extLst>
              <a:ext uri="{FF2B5EF4-FFF2-40B4-BE49-F238E27FC236}">
                <a16:creationId xmlns:a16="http://schemas.microsoft.com/office/drawing/2014/main" id="{3CFC0740-A6FE-F5D0-2081-9807257B3EB0}"/>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FB04F9F8-9CD4-42C3-6D8B-421555649DBF}"/>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2456D930-2DD7-DD94-C20E-F56A30A401ED}"/>
              </a:ext>
            </a:extLst>
          </p:cNvPr>
          <p:cNvPicPr>
            <a:picLocks noChangeAspect="1"/>
          </p:cNvPicPr>
          <p:nvPr/>
        </p:nvPicPr>
        <p:blipFill>
          <a:blip r:embed="rId3"/>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0886B141-C876-821A-33E0-869CFB3402E5}"/>
              </a:ext>
            </a:extLst>
          </p:cNvPr>
          <p:cNvSpPr txBox="1"/>
          <p:nvPr/>
        </p:nvSpPr>
        <p:spPr>
          <a:xfrm>
            <a:off x="6217262" y="4569290"/>
            <a:ext cx="3636293" cy="1631216"/>
          </a:xfrm>
          <a:prstGeom prst="rect">
            <a:avLst/>
          </a:prstGeom>
          <a:noFill/>
        </p:spPr>
        <p:txBody>
          <a:bodyPr wrap="square" rtlCol="0">
            <a:spAutoFit/>
          </a:bodyPr>
          <a:lstStyle/>
          <a:p>
            <a:pPr algn="ctr"/>
            <a:r>
              <a:rPr lang="de-DE" sz="2000" dirty="0"/>
              <a:t>A gradual </a:t>
            </a:r>
            <a:r>
              <a:rPr lang="de-DE" sz="2000" dirty="0" err="1"/>
              <a:t>process</a:t>
            </a:r>
            <a:r>
              <a:rPr lang="de-DE" sz="2000" dirty="0"/>
              <a:t> </a:t>
            </a:r>
            <a:r>
              <a:rPr lang="de-DE" sz="2000" dirty="0" err="1"/>
              <a:t>of</a:t>
            </a:r>
            <a:r>
              <a:rPr lang="de-DE" sz="2000" dirty="0"/>
              <a:t> </a:t>
            </a:r>
            <a:r>
              <a:rPr lang="de-DE" sz="2000" dirty="0" err="1"/>
              <a:t>closer</a:t>
            </a:r>
            <a:r>
              <a:rPr lang="de-DE" sz="2000" dirty="0"/>
              <a:t> </a:t>
            </a:r>
            <a:r>
              <a:rPr lang="de-DE" sz="2000" dirty="0" err="1"/>
              <a:t>cooperation</a:t>
            </a:r>
            <a:r>
              <a:rPr lang="de-DE" sz="2000" dirty="0"/>
              <a:t> </a:t>
            </a:r>
            <a:r>
              <a:rPr lang="de-DE" sz="2000" dirty="0" err="1"/>
              <a:t>with</a:t>
            </a:r>
            <a:r>
              <a:rPr lang="de-DE" sz="2000" dirty="0"/>
              <a:t> </a:t>
            </a:r>
            <a:r>
              <a:rPr lang="de-DE" sz="2000" dirty="0" err="1"/>
              <a:t>the</a:t>
            </a:r>
            <a:r>
              <a:rPr lang="de-DE" sz="2000" dirty="0"/>
              <a:t> EU, </a:t>
            </a:r>
            <a:r>
              <a:rPr lang="de-DE" sz="2000" dirty="0" err="1"/>
              <a:t>where</a:t>
            </a:r>
            <a:r>
              <a:rPr lang="de-DE" sz="2000" dirty="0"/>
              <a:t> </a:t>
            </a:r>
            <a:r>
              <a:rPr lang="de-DE" sz="2000" dirty="0" err="1"/>
              <a:t>each</a:t>
            </a:r>
            <a:r>
              <a:rPr lang="de-DE" sz="2000" dirty="0"/>
              <a:t> </a:t>
            </a:r>
            <a:r>
              <a:rPr lang="de-DE" sz="2000" dirty="0" err="1"/>
              <a:t>step</a:t>
            </a:r>
            <a:r>
              <a:rPr lang="de-DE" sz="2000" dirty="0"/>
              <a:t> </a:t>
            </a:r>
            <a:r>
              <a:rPr lang="de-DE" sz="2000" dirty="0" err="1"/>
              <a:t>depends</a:t>
            </a:r>
            <a:r>
              <a:rPr lang="de-DE" sz="2000" dirty="0"/>
              <a:t> on </a:t>
            </a:r>
            <a:r>
              <a:rPr lang="de-DE" sz="2000" dirty="0" err="1"/>
              <a:t>the</a:t>
            </a:r>
            <a:r>
              <a:rPr lang="de-DE" sz="2000" dirty="0"/>
              <a:t> </a:t>
            </a:r>
            <a:r>
              <a:rPr lang="de-DE" sz="2000" dirty="0" err="1"/>
              <a:t>country's</a:t>
            </a:r>
            <a:r>
              <a:rPr lang="de-DE" sz="2000" dirty="0"/>
              <a:t> </a:t>
            </a:r>
            <a:r>
              <a:rPr lang="de-DE" sz="2000" dirty="0" err="1"/>
              <a:t>progress</a:t>
            </a:r>
            <a:r>
              <a:rPr lang="de-DE" sz="2000" dirty="0"/>
              <a:t> in </a:t>
            </a:r>
            <a:r>
              <a:rPr lang="de-DE" sz="2000" dirty="0" err="1"/>
              <a:t>meeting</a:t>
            </a:r>
            <a:r>
              <a:rPr lang="de-DE" sz="2000" dirty="0"/>
              <a:t> </a:t>
            </a:r>
            <a:r>
              <a:rPr lang="de-DE" sz="2000" dirty="0" err="1"/>
              <a:t>the</a:t>
            </a:r>
            <a:r>
              <a:rPr lang="de-DE" sz="2000" dirty="0"/>
              <a:t> </a:t>
            </a:r>
            <a:r>
              <a:rPr lang="de-DE" sz="2000" dirty="0" err="1"/>
              <a:t>required</a:t>
            </a:r>
            <a:r>
              <a:rPr lang="de-DE" sz="2000" dirty="0"/>
              <a:t> </a:t>
            </a:r>
            <a:r>
              <a:rPr lang="de-DE" sz="2000" dirty="0" err="1"/>
              <a:t>standards</a:t>
            </a:r>
            <a:r>
              <a:rPr lang="de-DE" sz="2000" dirty="0"/>
              <a:t>.</a:t>
            </a:r>
            <a:endParaRPr lang="de-DE" sz="1920" dirty="0">
              <a:cs typeface="Poppins" panose="00000500000000000000" pitchFamily="2" charset="0"/>
            </a:endParaRPr>
          </a:p>
        </p:txBody>
      </p:sp>
      <p:pic>
        <p:nvPicPr>
          <p:cNvPr id="16" name="Grafik 15">
            <a:extLst>
              <a:ext uri="{FF2B5EF4-FFF2-40B4-BE49-F238E27FC236}">
                <a16:creationId xmlns:a16="http://schemas.microsoft.com/office/drawing/2014/main" id="{8B7BD13A-7B3F-3033-9D52-2E4337CEF6FA}"/>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8670729C-F908-E725-AFAB-22D399DAC4CB}"/>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17588361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111EC-567B-1866-D027-7C60C879D1D9}"/>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1D7F2AD9-487C-5A26-38FA-883AB49F8969}"/>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AE9BBFA2-5FAC-B5A2-4CA5-95D6D6B7ADE7}"/>
              </a:ext>
            </a:extLst>
          </p:cNvPr>
          <p:cNvSpPr txBox="1"/>
          <p:nvPr/>
        </p:nvSpPr>
        <p:spPr>
          <a:xfrm>
            <a:off x="1196627" y="965082"/>
            <a:ext cx="2919552" cy="1168269"/>
          </a:xfrm>
          <a:prstGeom prst="rect">
            <a:avLst/>
          </a:prstGeom>
          <a:noFill/>
        </p:spPr>
        <p:txBody>
          <a:bodyPr wrap="square" rtlCol="0">
            <a:spAutoFit/>
          </a:bodyPr>
          <a:lstStyle/>
          <a:p>
            <a:pPr algn="ctr"/>
            <a:r>
              <a:rPr lang="de-DE" sz="3496" b="1" dirty="0" err="1">
                <a:cs typeface="Poppins" panose="00000500000000000000" pitchFamily="2" charset="0"/>
              </a:rPr>
              <a:t>Influence</a:t>
            </a:r>
            <a:r>
              <a:rPr lang="de-DE" sz="3496" b="1" dirty="0">
                <a:cs typeface="Poppins" panose="00000500000000000000" pitchFamily="2" charset="0"/>
              </a:rPr>
              <a:t> and </a:t>
            </a:r>
            <a:r>
              <a:rPr lang="de-DE" sz="3496" b="1" dirty="0" err="1">
                <a:cs typeface="Poppins" panose="00000500000000000000" pitchFamily="2" charset="0"/>
              </a:rPr>
              <a:t>Leverage</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77F2F63A-247F-E38E-FCAF-E1A6E9A1E36B}"/>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1C4EC297-0D47-6FAC-35D8-9244DBD52C18}"/>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E7D96775-52A3-7A0D-5AAD-A6F25B3F3290}"/>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C196E0CC-C6C7-2038-4614-2908ED9A6755}"/>
              </a:ext>
            </a:extLst>
          </p:cNvPr>
          <p:cNvSpPr txBox="1"/>
          <p:nvPr/>
        </p:nvSpPr>
        <p:spPr>
          <a:xfrm>
            <a:off x="6575634" y="965082"/>
            <a:ext cx="2919552" cy="1168269"/>
          </a:xfrm>
          <a:prstGeom prst="rect">
            <a:avLst/>
          </a:prstGeom>
          <a:noFill/>
        </p:spPr>
        <p:txBody>
          <a:bodyPr wrap="square" rtlCol="0">
            <a:spAutoFit/>
          </a:bodyPr>
          <a:lstStyle/>
          <a:p>
            <a:pPr algn="ctr"/>
            <a:r>
              <a:rPr lang="de-DE" sz="3496" b="1" dirty="0" err="1">
                <a:cs typeface="Poppins" panose="00000500000000000000" pitchFamily="2" charset="0"/>
              </a:rPr>
              <a:t>Influence-operations</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D3ECDC6D-1E49-FFCD-7EF7-51C6A9162F91}"/>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E6D9442C-21DE-9663-D24C-5DCD182119AD}"/>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C4DBF23A-7A13-ECF5-2508-1739625D2BEF}"/>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5760C536-6DD8-6B31-9759-F6CB2C2B0636}"/>
              </a:ext>
            </a:extLst>
          </p:cNvPr>
          <p:cNvSpPr txBox="1"/>
          <p:nvPr/>
        </p:nvSpPr>
        <p:spPr>
          <a:xfrm>
            <a:off x="1196627" y="4800763"/>
            <a:ext cx="2919552" cy="1168269"/>
          </a:xfrm>
          <a:prstGeom prst="rect">
            <a:avLst/>
          </a:prstGeom>
          <a:noFill/>
        </p:spPr>
        <p:txBody>
          <a:bodyPr wrap="square" rtlCol="0">
            <a:spAutoFit/>
          </a:bodyPr>
          <a:lstStyle/>
          <a:p>
            <a:pPr algn="ctr"/>
            <a:r>
              <a:rPr lang="de-DE" sz="3496" b="1" dirty="0" err="1">
                <a:cs typeface="Poppins" panose="00000500000000000000" pitchFamily="2" charset="0"/>
              </a:rPr>
              <a:t>Institutional</a:t>
            </a:r>
            <a:r>
              <a:rPr lang="de-DE" sz="3496" b="1" dirty="0">
                <a:cs typeface="Poppins" panose="00000500000000000000" pitchFamily="2" charset="0"/>
              </a:rPr>
              <a:t> </a:t>
            </a:r>
            <a:r>
              <a:rPr lang="de-DE" sz="3496" b="1" dirty="0" err="1">
                <a:cs typeface="Poppins" panose="00000500000000000000" pitchFamily="2" charset="0"/>
              </a:rPr>
              <a:t>Stability</a:t>
            </a:r>
            <a:endParaRPr lang="en-GB" sz="3496" b="1" dirty="0">
              <a:cs typeface="Poppins" panose="00000500000000000000" pitchFamily="2" charset="0"/>
            </a:endParaRPr>
          </a:p>
        </p:txBody>
      </p:sp>
      <p:pic>
        <p:nvPicPr>
          <p:cNvPr id="12" name="Grafik 11">
            <a:extLst>
              <a:ext uri="{FF2B5EF4-FFF2-40B4-BE49-F238E27FC236}">
                <a16:creationId xmlns:a16="http://schemas.microsoft.com/office/drawing/2014/main" id="{81D4753A-7DF6-F102-C1B9-886F2F7654A3}"/>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651B6F88-1C63-3064-73F0-7F456F6976D7}"/>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7C58116E-D209-62C3-7506-6FDECDBEC0FC}"/>
              </a:ext>
            </a:extLst>
          </p:cNvPr>
          <p:cNvPicPr>
            <a:picLocks noChangeAspect="1"/>
          </p:cNvPicPr>
          <p:nvPr/>
        </p:nvPicPr>
        <p:blipFill>
          <a:blip r:embed="rId2"/>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5349B2F5-8646-0524-1BA4-614D6A773E95}"/>
              </a:ext>
            </a:extLst>
          </p:cNvPr>
          <p:cNvSpPr txBox="1"/>
          <p:nvPr/>
        </p:nvSpPr>
        <p:spPr>
          <a:xfrm>
            <a:off x="6222563" y="5069746"/>
            <a:ext cx="3701707" cy="630301"/>
          </a:xfrm>
          <a:prstGeom prst="rect">
            <a:avLst/>
          </a:prstGeom>
          <a:noFill/>
        </p:spPr>
        <p:txBody>
          <a:bodyPr wrap="square" rtlCol="0">
            <a:spAutoFit/>
          </a:bodyPr>
          <a:lstStyle/>
          <a:p>
            <a:pPr algn="ctr"/>
            <a:r>
              <a:rPr lang="de-DE" sz="3496" b="1" dirty="0" err="1">
                <a:cs typeface="Poppins" panose="00000500000000000000" pitchFamily="2" charset="0"/>
              </a:rPr>
              <a:t>Interdependence</a:t>
            </a:r>
            <a:endParaRPr lang="de-DE" sz="3496" b="1" dirty="0">
              <a:cs typeface="Poppins" panose="00000500000000000000" pitchFamily="2" charset="0"/>
            </a:endParaRPr>
          </a:p>
        </p:txBody>
      </p:sp>
      <p:pic>
        <p:nvPicPr>
          <p:cNvPr id="16" name="Grafik 15">
            <a:extLst>
              <a:ext uri="{FF2B5EF4-FFF2-40B4-BE49-F238E27FC236}">
                <a16:creationId xmlns:a16="http://schemas.microsoft.com/office/drawing/2014/main" id="{040C0677-E7FC-32F1-F4B5-4541BCF3E089}"/>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251153D3-B569-4C6F-2005-1E58694939B1}"/>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2609477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D13E34-63C9-EA51-3C7C-FBCE63AB46CC}"/>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44996AA4-431D-28F7-0B84-319141DFE458}"/>
              </a:ext>
            </a:extLst>
          </p:cNvPr>
          <p:cNvPicPr>
            <a:picLocks noChangeAspect="1"/>
          </p:cNvPicPr>
          <p:nvPr/>
        </p:nvPicPr>
        <p:blipFill>
          <a:blip r:embed="rId3"/>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552D0C9E-D4FF-495E-6BFD-161BFF27590C}"/>
              </a:ext>
            </a:extLst>
          </p:cNvPr>
          <p:cNvSpPr txBox="1"/>
          <p:nvPr/>
        </p:nvSpPr>
        <p:spPr>
          <a:xfrm>
            <a:off x="686950" y="900581"/>
            <a:ext cx="3938906" cy="1274195"/>
          </a:xfrm>
          <a:prstGeom prst="rect">
            <a:avLst/>
          </a:prstGeom>
          <a:noFill/>
        </p:spPr>
        <p:txBody>
          <a:bodyPr wrap="square" rtlCol="0">
            <a:spAutoFit/>
          </a:bodyPr>
          <a:lstStyle/>
          <a:p>
            <a:pPr algn="ctr"/>
            <a:r>
              <a:rPr lang="en-US" sz="1920" dirty="0">
                <a:cs typeface="Poppins" panose="00000500000000000000" pitchFamily="2" charset="0"/>
              </a:rPr>
              <a:t>Targeted, often covert actions designed to strategically manipulate public opinion and decision-making in other countries.</a:t>
            </a:r>
            <a:endParaRPr lang="en-GB" sz="1920" dirty="0">
              <a:cs typeface="Poppins" panose="00000500000000000000" pitchFamily="2" charset="0"/>
            </a:endParaRPr>
          </a:p>
        </p:txBody>
      </p:sp>
      <p:pic>
        <p:nvPicPr>
          <p:cNvPr id="4" name="Grafik 3">
            <a:extLst>
              <a:ext uri="{FF2B5EF4-FFF2-40B4-BE49-F238E27FC236}">
                <a16:creationId xmlns:a16="http://schemas.microsoft.com/office/drawing/2014/main" id="{DAFE9614-A991-1FC7-C71E-FD4AADCFD4D1}"/>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D947112D-94B8-4E14-4238-A5E9BEA58C60}"/>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AFD716F0-A332-9408-047A-19EDA1583F39}"/>
              </a:ext>
            </a:extLst>
          </p:cNvPr>
          <p:cNvPicPr>
            <a:picLocks noChangeAspect="1"/>
          </p:cNvPicPr>
          <p:nvPr/>
        </p:nvPicPr>
        <p:blipFill>
          <a:blip r:embed="rId3"/>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000E5EDC-968C-9B46-A0B8-337A9C915D29}"/>
              </a:ext>
            </a:extLst>
          </p:cNvPr>
          <p:cNvSpPr txBox="1"/>
          <p:nvPr/>
        </p:nvSpPr>
        <p:spPr>
          <a:xfrm>
            <a:off x="6044143" y="616652"/>
            <a:ext cx="3982534" cy="1865126"/>
          </a:xfrm>
          <a:prstGeom prst="rect">
            <a:avLst/>
          </a:prstGeom>
          <a:noFill/>
        </p:spPr>
        <p:txBody>
          <a:bodyPr wrap="square" rtlCol="0">
            <a:spAutoFit/>
          </a:bodyPr>
          <a:lstStyle/>
          <a:p>
            <a:pPr algn="ctr"/>
            <a:r>
              <a:rPr lang="en-US" sz="1920" dirty="0">
                <a:cs typeface="Poppins" panose="00000500000000000000" pitchFamily="2" charset="0"/>
              </a:rPr>
              <a:t>The power to guide other countries (influence) or to persuade them to take a specific course of action through the use of pressure - such as economic incentives or the threat of sanctions (leverage).</a:t>
            </a:r>
            <a:endParaRPr lang="en-GB" sz="1920" dirty="0">
              <a:cs typeface="Poppins" panose="00000500000000000000" pitchFamily="2" charset="0"/>
            </a:endParaRPr>
          </a:p>
        </p:txBody>
      </p:sp>
      <p:pic>
        <p:nvPicPr>
          <p:cNvPr id="8" name="Grafik 7">
            <a:extLst>
              <a:ext uri="{FF2B5EF4-FFF2-40B4-BE49-F238E27FC236}">
                <a16:creationId xmlns:a16="http://schemas.microsoft.com/office/drawing/2014/main" id="{74DBE816-89D7-D274-C350-91E18ACFBBF2}"/>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2D3D97EE-24CD-1842-1817-1639C0C6130B}"/>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D4E58F37-EF95-C9B6-FD44-8CAB05B10703}"/>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E0A74AD2-CE66-7D40-1638-9264F33BCD51}"/>
              </a:ext>
            </a:extLst>
          </p:cNvPr>
          <p:cNvSpPr txBox="1"/>
          <p:nvPr/>
        </p:nvSpPr>
        <p:spPr>
          <a:xfrm>
            <a:off x="487244" y="4895533"/>
            <a:ext cx="4338318" cy="978729"/>
          </a:xfrm>
          <a:prstGeom prst="rect">
            <a:avLst/>
          </a:prstGeom>
          <a:noFill/>
        </p:spPr>
        <p:txBody>
          <a:bodyPr wrap="square" rtlCol="0">
            <a:spAutoFit/>
          </a:bodyPr>
          <a:lstStyle/>
          <a:p>
            <a:pPr algn="ctr"/>
            <a:r>
              <a:rPr lang="en-US" sz="1920" dirty="0">
                <a:cs typeface="Poppins" panose="00000500000000000000" pitchFamily="2" charset="0"/>
              </a:rPr>
              <a:t>When countries are so closely linked societally, politically and economically that they rely on one another.</a:t>
            </a:r>
            <a:endParaRPr lang="en-GB" sz="1920" dirty="0">
              <a:cs typeface="Poppins" panose="00000500000000000000" pitchFamily="2" charset="0"/>
            </a:endParaRPr>
          </a:p>
        </p:txBody>
      </p:sp>
      <p:pic>
        <p:nvPicPr>
          <p:cNvPr id="12" name="Grafik 11">
            <a:extLst>
              <a:ext uri="{FF2B5EF4-FFF2-40B4-BE49-F238E27FC236}">
                <a16:creationId xmlns:a16="http://schemas.microsoft.com/office/drawing/2014/main" id="{527BA462-AEC9-9803-F9FF-8579A3F6EF91}"/>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C0B8A740-D25F-8858-2355-BE5F8D7C6268}"/>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D76E4EF9-0B56-779C-5F96-A1A135F06F21}"/>
              </a:ext>
            </a:extLst>
          </p:cNvPr>
          <p:cNvPicPr>
            <a:picLocks noChangeAspect="1"/>
          </p:cNvPicPr>
          <p:nvPr/>
        </p:nvPicPr>
        <p:blipFill>
          <a:blip r:embed="rId3"/>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6FB574F6-1420-060F-D909-5934BE3E2CFA}"/>
              </a:ext>
            </a:extLst>
          </p:cNvPr>
          <p:cNvSpPr txBox="1"/>
          <p:nvPr/>
        </p:nvSpPr>
        <p:spPr>
          <a:xfrm>
            <a:off x="6190572" y="4600068"/>
            <a:ext cx="3687575" cy="1569660"/>
          </a:xfrm>
          <a:prstGeom prst="rect">
            <a:avLst/>
          </a:prstGeom>
          <a:noFill/>
        </p:spPr>
        <p:txBody>
          <a:bodyPr wrap="square" rtlCol="0">
            <a:spAutoFit/>
          </a:bodyPr>
          <a:lstStyle/>
          <a:p>
            <a:pPr algn="ctr"/>
            <a:r>
              <a:rPr lang="en-US" sz="1920" dirty="0">
                <a:cs typeface="Poppins" panose="00000500000000000000" pitchFamily="2" charset="0"/>
              </a:rPr>
              <a:t>When government institutions such as courts and government agencies operate securely on a long-term basis to guarantee democracy and rights.</a:t>
            </a:r>
            <a:endParaRPr lang="de-DE" sz="1920" dirty="0">
              <a:cs typeface="Poppins" panose="00000500000000000000" pitchFamily="2" charset="0"/>
            </a:endParaRPr>
          </a:p>
        </p:txBody>
      </p:sp>
      <p:pic>
        <p:nvPicPr>
          <p:cNvPr id="16" name="Grafik 15">
            <a:extLst>
              <a:ext uri="{FF2B5EF4-FFF2-40B4-BE49-F238E27FC236}">
                <a16:creationId xmlns:a16="http://schemas.microsoft.com/office/drawing/2014/main" id="{C55744D7-6C66-14DF-17AB-0738BB3EEAFF}"/>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162E03C8-479C-E536-3776-7D8DC29C5B8D}"/>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32797907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005DB-DDAB-D742-CC81-C89F79135E79}"/>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83E1546B-06F2-2B4C-83FE-2613ECB2653F}"/>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EBC49657-6798-F3EE-2CD0-937B3699D64C}"/>
              </a:ext>
            </a:extLst>
          </p:cNvPr>
          <p:cNvSpPr txBox="1"/>
          <p:nvPr/>
        </p:nvSpPr>
        <p:spPr>
          <a:xfrm>
            <a:off x="729167" y="965082"/>
            <a:ext cx="3854471" cy="1168269"/>
          </a:xfrm>
          <a:prstGeom prst="rect">
            <a:avLst/>
          </a:prstGeom>
          <a:noFill/>
        </p:spPr>
        <p:txBody>
          <a:bodyPr wrap="square" rtlCol="0">
            <a:spAutoFit/>
          </a:bodyPr>
          <a:lstStyle/>
          <a:p>
            <a:pPr algn="ctr"/>
            <a:r>
              <a:rPr lang="de-DE" sz="3496" b="1" dirty="0">
                <a:cs typeface="Poppins" panose="00000500000000000000" pitchFamily="2" charset="0"/>
              </a:rPr>
              <a:t>EU </a:t>
            </a:r>
            <a:r>
              <a:rPr lang="de-DE" sz="3496" b="1" dirty="0" err="1">
                <a:cs typeface="Poppins" panose="00000500000000000000" pitchFamily="2" charset="0"/>
              </a:rPr>
              <a:t>Modernisation</a:t>
            </a:r>
            <a:r>
              <a:rPr lang="de-DE" sz="3496" b="1" dirty="0">
                <a:cs typeface="Poppins" panose="00000500000000000000" pitchFamily="2" charset="0"/>
              </a:rPr>
              <a:t> </a:t>
            </a:r>
            <a:r>
              <a:rPr lang="de-DE" sz="3496" b="1" dirty="0" err="1">
                <a:cs typeface="Poppins" panose="00000500000000000000" pitchFamily="2" charset="0"/>
              </a:rPr>
              <a:t>Logic</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4FE57A4D-D748-77E5-FE60-E6D39295E5DB}"/>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64E52BAC-C212-74C5-CAC3-44AB7759ED0B}"/>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7460B137-7924-7C6C-59A6-5A54E40B43C2}"/>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FB44006B-C0B2-3E21-AFF0-B4818498B07C}"/>
              </a:ext>
            </a:extLst>
          </p:cNvPr>
          <p:cNvSpPr txBox="1"/>
          <p:nvPr/>
        </p:nvSpPr>
        <p:spPr>
          <a:xfrm>
            <a:off x="6575634" y="1234067"/>
            <a:ext cx="2919552" cy="630301"/>
          </a:xfrm>
          <a:prstGeom prst="rect">
            <a:avLst/>
          </a:prstGeom>
          <a:noFill/>
        </p:spPr>
        <p:txBody>
          <a:bodyPr wrap="square" rtlCol="0">
            <a:spAutoFit/>
          </a:bodyPr>
          <a:lstStyle/>
          <a:p>
            <a:pPr algn="ctr"/>
            <a:r>
              <a:rPr lang="de-DE" sz="3496" b="1" dirty="0" err="1">
                <a:cs typeface="Poppins" panose="00000500000000000000" pitchFamily="2" charset="0"/>
              </a:rPr>
              <a:t>Stability</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1282C8CD-BA39-0DEE-D0DD-1277EA080EA0}"/>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2AD3FF29-A516-EECA-E18E-F4757A103E35}"/>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007FBCC4-6CF2-0133-3C9C-3F6940582FCF}"/>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449E8341-557D-7612-2D02-53D77D88F65D}"/>
              </a:ext>
            </a:extLst>
          </p:cNvPr>
          <p:cNvSpPr txBox="1"/>
          <p:nvPr/>
        </p:nvSpPr>
        <p:spPr>
          <a:xfrm>
            <a:off x="1196627" y="4800763"/>
            <a:ext cx="2919552" cy="1168269"/>
          </a:xfrm>
          <a:prstGeom prst="rect">
            <a:avLst/>
          </a:prstGeom>
          <a:noFill/>
        </p:spPr>
        <p:txBody>
          <a:bodyPr wrap="square" rtlCol="0">
            <a:spAutoFit/>
          </a:bodyPr>
          <a:lstStyle/>
          <a:p>
            <a:pPr algn="ctr"/>
            <a:r>
              <a:rPr lang="de-DE" sz="3496" b="1" dirty="0" err="1">
                <a:cs typeface="Poppins" panose="00000500000000000000" pitchFamily="2" charset="0"/>
              </a:rPr>
              <a:t>Staged</a:t>
            </a:r>
            <a:r>
              <a:rPr lang="de-DE" sz="3496" b="1" dirty="0">
                <a:cs typeface="Poppins" panose="00000500000000000000" pitchFamily="2" charset="0"/>
              </a:rPr>
              <a:t> EU </a:t>
            </a:r>
            <a:r>
              <a:rPr lang="de-DE" sz="3496" b="1" dirty="0" err="1">
                <a:cs typeface="Poppins" panose="00000500000000000000" pitchFamily="2" charset="0"/>
              </a:rPr>
              <a:t>Accession</a:t>
            </a:r>
            <a:endParaRPr lang="en-GB" sz="3496" b="1" dirty="0">
              <a:cs typeface="Poppins" panose="00000500000000000000" pitchFamily="2" charset="0"/>
            </a:endParaRPr>
          </a:p>
        </p:txBody>
      </p:sp>
      <p:pic>
        <p:nvPicPr>
          <p:cNvPr id="12" name="Grafik 11">
            <a:extLst>
              <a:ext uri="{FF2B5EF4-FFF2-40B4-BE49-F238E27FC236}">
                <a16:creationId xmlns:a16="http://schemas.microsoft.com/office/drawing/2014/main" id="{968C595C-C591-B882-1611-1C816BCDEF49}"/>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42AB3CC2-105C-68AD-6F34-6CF9BA010F06}"/>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F2625571-15E7-8F0B-57C5-4D8382558A44}"/>
              </a:ext>
            </a:extLst>
          </p:cNvPr>
          <p:cNvPicPr>
            <a:picLocks noChangeAspect="1"/>
          </p:cNvPicPr>
          <p:nvPr/>
        </p:nvPicPr>
        <p:blipFill>
          <a:blip r:embed="rId2"/>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CFEDFF3A-2AAA-203F-A50E-61A7486E7481}"/>
              </a:ext>
            </a:extLst>
          </p:cNvPr>
          <p:cNvSpPr txBox="1"/>
          <p:nvPr/>
        </p:nvSpPr>
        <p:spPr>
          <a:xfrm>
            <a:off x="6575634" y="4800763"/>
            <a:ext cx="2919552" cy="1168269"/>
          </a:xfrm>
          <a:prstGeom prst="rect">
            <a:avLst/>
          </a:prstGeom>
          <a:noFill/>
        </p:spPr>
        <p:txBody>
          <a:bodyPr wrap="square" rtlCol="0">
            <a:spAutoFit/>
          </a:bodyPr>
          <a:lstStyle/>
          <a:p>
            <a:pPr algn="ctr"/>
            <a:r>
              <a:rPr lang="de-DE" sz="3496" b="1" dirty="0">
                <a:cs typeface="Poppins" panose="00000500000000000000" pitchFamily="2" charset="0"/>
              </a:rPr>
              <a:t>State </a:t>
            </a:r>
            <a:r>
              <a:rPr lang="de-DE" sz="3496" b="1" dirty="0" err="1">
                <a:cs typeface="Poppins" panose="00000500000000000000" pitchFamily="2" charset="0"/>
              </a:rPr>
              <a:t>Resilience</a:t>
            </a:r>
            <a:endParaRPr lang="de-DE" sz="3496" b="1" dirty="0">
              <a:cs typeface="Poppins" panose="00000500000000000000" pitchFamily="2" charset="0"/>
            </a:endParaRPr>
          </a:p>
        </p:txBody>
      </p:sp>
      <p:pic>
        <p:nvPicPr>
          <p:cNvPr id="16" name="Grafik 15">
            <a:extLst>
              <a:ext uri="{FF2B5EF4-FFF2-40B4-BE49-F238E27FC236}">
                <a16:creationId xmlns:a16="http://schemas.microsoft.com/office/drawing/2014/main" id="{1A114B3E-0BCC-1B37-58B8-6EF09899CABF}"/>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18D00F75-4206-7D96-0B55-7F96ED58198B}"/>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41034208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BD74C-4941-7561-8C1E-753748CAAD0B}"/>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FAFF2851-5916-5A1C-CEB0-643A65D1D2EA}"/>
              </a:ext>
            </a:extLst>
          </p:cNvPr>
          <p:cNvPicPr>
            <a:picLocks noChangeAspect="1"/>
          </p:cNvPicPr>
          <p:nvPr/>
        </p:nvPicPr>
        <p:blipFill>
          <a:blip r:embed="rId3"/>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57D98E19-3C94-F344-D738-B995B349462A}"/>
              </a:ext>
            </a:extLst>
          </p:cNvPr>
          <p:cNvSpPr txBox="1"/>
          <p:nvPr/>
        </p:nvSpPr>
        <p:spPr>
          <a:xfrm>
            <a:off x="704864" y="1059851"/>
            <a:ext cx="3878972" cy="978729"/>
          </a:xfrm>
          <a:prstGeom prst="rect">
            <a:avLst/>
          </a:prstGeom>
          <a:noFill/>
        </p:spPr>
        <p:txBody>
          <a:bodyPr wrap="square" rtlCol="0">
            <a:spAutoFit/>
          </a:bodyPr>
          <a:lstStyle/>
          <a:p>
            <a:pPr algn="ctr"/>
            <a:r>
              <a:rPr lang="en-US" sz="1920" dirty="0">
                <a:cs typeface="Poppins" panose="00000500000000000000" pitchFamily="2" charset="0"/>
              </a:rPr>
              <a:t>A safe, stable situation in a country free of wars, violent protests, or sudden changes in government.</a:t>
            </a:r>
            <a:endParaRPr lang="en-GB" sz="1920" dirty="0">
              <a:cs typeface="Poppins" panose="00000500000000000000" pitchFamily="2" charset="0"/>
            </a:endParaRPr>
          </a:p>
        </p:txBody>
      </p:sp>
      <p:pic>
        <p:nvPicPr>
          <p:cNvPr id="4" name="Grafik 3">
            <a:extLst>
              <a:ext uri="{FF2B5EF4-FFF2-40B4-BE49-F238E27FC236}">
                <a16:creationId xmlns:a16="http://schemas.microsoft.com/office/drawing/2014/main" id="{F6D0C0C4-DBEC-1497-A068-B0E29095E3ED}"/>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E0B2268E-7F89-963E-BADD-3C6E4B4017BA}"/>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80245821-4729-C546-38D1-C4E4DD8B58D4}"/>
              </a:ext>
            </a:extLst>
          </p:cNvPr>
          <p:cNvPicPr>
            <a:picLocks noChangeAspect="1"/>
          </p:cNvPicPr>
          <p:nvPr/>
        </p:nvPicPr>
        <p:blipFill>
          <a:blip r:embed="rId3"/>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A20ECD30-214E-01DD-03D9-F1E9F9966A06}"/>
              </a:ext>
            </a:extLst>
          </p:cNvPr>
          <p:cNvSpPr txBox="1"/>
          <p:nvPr/>
        </p:nvSpPr>
        <p:spPr>
          <a:xfrm>
            <a:off x="6190572" y="939817"/>
            <a:ext cx="3853328" cy="1218795"/>
          </a:xfrm>
          <a:prstGeom prst="rect">
            <a:avLst/>
          </a:prstGeom>
          <a:noFill/>
        </p:spPr>
        <p:txBody>
          <a:bodyPr wrap="square" rtlCol="0">
            <a:spAutoFit/>
          </a:bodyPr>
          <a:lstStyle/>
          <a:p>
            <a:pPr algn="ctr"/>
            <a:r>
              <a:rPr lang="en-GB" dirty="0"/>
              <a:t>The idea that countries become more stable and democratic when they adopt EU rules and reform their institutions accordingly</a:t>
            </a:r>
            <a:r>
              <a:rPr lang="en-GB" sz="1920" dirty="0">
                <a:cs typeface="Poppins" panose="00000500000000000000" pitchFamily="2" charset="0"/>
              </a:rPr>
              <a:t>.</a:t>
            </a:r>
          </a:p>
        </p:txBody>
      </p:sp>
      <p:pic>
        <p:nvPicPr>
          <p:cNvPr id="8" name="Grafik 7">
            <a:extLst>
              <a:ext uri="{FF2B5EF4-FFF2-40B4-BE49-F238E27FC236}">
                <a16:creationId xmlns:a16="http://schemas.microsoft.com/office/drawing/2014/main" id="{318B3034-BE70-F042-3EEC-E198F7F9CD83}"/>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64F7CCA3-59FF-3753-6579-AD2CFD2EFF0F}"/>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EFC67F4D-8557-0099-1BDF-3598506ED5C2}"/>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B9AEB1AF-61CA-6CC6-6A42-364331474B13}"/>
              </a:ext>
            </a:extLst>
          </p:cNvPr>
          <p:cNvSpPr txBox="1"/>
          <p:nvPr/>
        </p:nvSpPr>
        <p:spPr>
          <a:xfrm>
            <a:off x="876731" y="4895533"/>
            <a:ext cx="3559345" cy="978729"/>
          </a:xfrm>
          <a:prstGeom prst="rect">
            <a:avLst/>
          </a:prstGeom>
          <a:noFill/>
        </p:spPr>
        <p:txBody>
          <a:bodyPr wrap="square" rtlCol="0">
            <a:spAutoFit/>
          </a:bodyPr>
          <a:lstStyle/>
          <a:p>
            <a:pPr algn="ctr"/>
            <a:r>
              <a:rPr lang="en-GB" sz="1920" dirty="0">
                <a:cs typeface="Poppins" panose="00000500000000000000" pitchFamily="2" charset="0"/>
              </a:rPr>
              <a:t>A country's ability to protect itself against threats or enemies from outside and internally.</a:t>
            </a:r>
          </a:p>
        </p:txBody>
      </p:sp>
      <p:pic>
        <p:nvPicPr>
          <p:cNvPr id="12" name="Grafik 11">
            <a:extLst>
              <a:ext uri="{FF2B5EF4-FFF2-40B4-BE49-F238E27FC236}">
                <a16:creationId xmlns:a16="http://schemas.microsoft.com/office/drawing/2014/main" id="{CFC3ACAD-402D-DF7B-7A07-EC54D8A1346E}"/>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71862802-F612-FFF7-6FAD-839F4B74717D}"/>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41E280C0-00CF-DA39-7042-DC513A690005}"/>
              </a:ext>
            </a:extLst>
          </p:cNvPr>
          <p:cNvPicPr>
            <a:picLocks noChangeAspect="1"/>
          </p:cNvPicPr>
          <p:nvPr/>
        </p:nvPicPr>
        <p:blipFill>
          <a:blip r:embed="rId3"/>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28C075C9-3D87-5E6D-CE47-283EC9894929}"/>
              </a:ext>
            </a:extLst>
          </p:cNvPr>
          <p:cNvSpPr txBox="1"/>
          <p:nvPr/>
        </p:nvSpPr>
        <p:spPr>
          <a:xfrm>
            <a:off x="6190572" y="4895534"/>
            <a:ext cx="3682612" cy="1274195"/>
          </a:xfrm>
          <a:prstGeom prst="rect">
            <a:avLst/>
          </a:prstGeom>
          <a:noFill/>
        </p:spPr>
        <p:txBody>
          <a:bodyPr wrap="square" rtlCol="0">
            <a:spAutoFit/>
          </a:bodyPr>
          <a:lstStyle/>
          <a:p>
            <a:pPr algn="ctr"/>
            <a:r>
              <a:rPr lang="en-US" sz="1920" dirty="0">
                <a:cs typeface="Poppins" panose="00000500000000000000" pitchFamily="2" charset="0"/>
              </a:rPr>
              <a:t>A model where a country becomes a full EU member in clearly defined progressive steps.</a:t>
            </a:r>
            <a:endParaRPr lang="de-DE" sz="1920" dirty="0">
              <a:cs typeface="Poppins" panose="00000500000000000000" pitchFamily="2" charset="0"/>
            </a:endParaRPr>
          </a:p>
        </p:txBody>
      </p:sp>
      <p:pic>
        <p:nvPicPr>
          <p:cNvPr id="16" name="Grafik 15">
            <a:extLst>
              <a:ext uri="{FF2B5EF4-FFF2-40B4-BE49-F238E27FC236}">
                <a16:creationId xmlns:a16="http://schemas.microsoft.com/office/drawing/2014/main" id="{2E339412-96FA-18D8-C425-91ECE33AE2B4}"/>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46B86084-F9B1-E243-4348-A78D326AFCE6}"/>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3467193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0E8AC-CA62-49EC-D421-F2F22F31CC2C}"/>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9F04D52C-3D6D-0433-DBE6-C5F69971F1DF}"/>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FA417D5A-A37A-1711-CD32-1BD1E867648D}"/>
              </a:ext>
            </a:extLst>
          </p:cNvPr>
          <p:cNvSpPr txBox="1"/>
          <p:nvPr/>
        </p:nvSpPr>
        <p:spPr>
          <a:xfrm>
            <a:off x="1196627" y="965882"/>
            <a:ext cx="2919552" cy="1168269"/>
          </a:xfrm>
          <a:prstGeom prst="rect">
            <a:avLst/>
          </a:prstGeom>
          <a:noFill/>
        </p:spPr>
        <p:txBody>
          <a:bodyPr wrap="square" rtlCol="0">
            <a:spAutoFit/>
          </a:bodyPr>
          <a:lstStyle/>
          <a:p>
            <a:pPr algn="ctr"/>
            <a:r>
              <a:rPr lang="de-DE" sz="3496" b="1" dirty="0">
                <a:cs typeface="Poppins" panose="00000500000000000000" pitchFamily="2" charset="0"/>
              </a:rPr>
              <a:t>Strategic </a:t>
            </a:r>
            <a:r>
              <a:rPr lang="de-DE" sz="3496" b="1" dirty="0" err="1">
                <a:cs typeface="Poppins" panose="00000500000000000000" pitchFamily="2" charset="0"/>
              </a:rPr>
              <a:t>Autonomy</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A1BA8DD4-7774-0C88-76F0-5A4A4A065D47}"/>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5E19722E-47B8-F9FF-9654-A9E09893D06F}"/>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C1C79F92-CBDC-69C1-EF56-EEEC9B163759}"/>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02E6EC52-CC89-8DB4-5964-F676F7B17D81}"/>
              </a:ext>
            </a:extLst>
          </p:cNvPr>
          <p:cNvSpPr txBox="1"/>
          <p:nvPr/>
        </p:nvSpPr>
        <p:spPr>
          <a:xfrm>
            <a:off x="6500103" y="696100"/>
            <a:ext cx="3070614" cy="1706236"/>
          </a:xfrm>
          <a:prstGeom prst="rect">
            <a:avLst/>
          </a:prstGeom>
          <a:noFill/>
        </p:spPr>
        <p:txBody>
          <a:bodyPr wrap="square" rtlCol="0">
            <a:spAutoFit/>
          </a:bodyPr>
          <a:lstStyle/>
          <a:p>
            <a:pPr algn="ctr"/>
            <a:r>
              <a:rPr lang="de-DE" sz="3496" b="1" dirty="0">
                <a:cs typeface="Poppins" panose="00000500000000000000" pitchFamily="2" charset="0"/>
              </a:rPr>
              <a:t>Value-</a:t>
            </a:r>
            <a:r>
              <a:rPr lang="de-DE" sz="3496" b="1" dirty="0" err="1">
                <a:cs typeface="Poppins" panose="00000500000000000000" pitchFamily="2" charset="0"/>
              </a:rPr>
              <a:t>driven</a:t>
            </a:r>
            <a:r>
              <a:rPr lang="de-DE" sz="3496" b="1" dirty="0">
                <a:cs typeface="Poppins" panose="00000500000000000000" pitchFamily="2" charset="0"/>
              </a:rPr>
              <a:t> Foreign Policy  Approach</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23B65EA9-70A3-AE64-25FA-57A3382DA4AB}"/>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3721F98A-D7A3-87A4-5163-99FA7AD1F616}"/>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1" name="Grafik 10">
            <a:extLst>
              <a:ext uri="{FF2B5EF4-FFF2-40B4-BE49-F238E27FC236}">
                <a16:creationId xmlns:a16="http://schemas.microsoft.com/office/drawing/2014/main" id="{0DC6C4EE-0A0C-5014-A143-D21D64F84450}"/>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3" name="Textfeld 12">
            <a:extLst>
              <a:ext uri="{FF2B5EF4-FFF2-40B4-BE49-F238E27FC236}">
                <a16:creationId xmlns:a16="http://schemas.microsoft.com/office/drawing/2014/main" id="{8869D151-E809-1C40-8561-7C70D7384601}"/>
              </a:ext>
            </a:extLst>
          </p:cNvPr>
          <p:cNvSpPr txBox="1"/>
          <p:nvPr/>
        </p:nvSpPr>
        <p:spPr>
          <a:xfrm>
            <a:off x="1196627" y="4800765"/>
            <a:ext cx="2919552" cy="1168269"/>
          </a:xfrm>
          <a:prstGeom prst="rect">
            <a:avLst/>
          </a:prstGeom>
          <a:noFill/>
        </p:spPr>
        <p:txBody>
          <a:bodyPr wrap="square" rtlCol="0">
            <a:spAutoFit/>
          </a:bodyPr>
          <a:lstStyle/>
          <a:p>
            <a:pPr algn="ctr"/>
            <a:r>
              <a:rPr lang="de-DE" sz="3496" b="1" dirty="0">
                <a:cs typeface="Poppins" panose="00000500000000000000" pitchFamily="2" charset="0"/>
              </a:rPr>
              <a:t>European Values</a:t>
            </a:r>
            <a:endParaRPr lang="en-GB" sz="3496" b="1" dirty="0">
              <a:cs typeface="Poppins" panose="00000500000000000000" pitchFamily="2" charset="0"/>
            </a:endParaRPr>
          </a:p>
        </p:txBody>
      </p:sp>
      <p:pic>
        <p:nvPicPr>
          <p:cNvPr id="15" name="Grafik 14">
            <a:extLst>
              <a:ext uri="{FF2B5EF4-FFF2-40B4-BE49-F238E27FC236}">
                <a16:creationId xmlns:a16="http://schemas.microsoft.com/office/drawing/2014/main" id="{83ADDF43-94BC-06FD-08BD-7CF48BF9DA8C}"/>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7" name="Rechteck 16">
            <a:extLst>
              <a:ext uri="{FF2B5EF4-FFF2-40B4-BE49-F238E27FC236}">
                <a16:creationId xmlns:a16="http://schemas.microsoft.com/office/drawing/2014/main" id="{254AAB12-9EE7-5E22-C31B-ECBA1E4EBBD8}"/>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20" name="Grafik 19">
            <a:extLst>
              <a:ext uri="{FF2B5EF4-FFF2-40B4-BE49-F238E27FC236}">
                <a16:creationId xmlns:a16="http://schemas.microsoft.com/office/drawing/2014/main" id="{F0789A90-4D28-F0FC-56E9-C5F3AC449EAA}"/>
              </a:ext>
            </a:extLst>
          </p:cNvPr>
          <p:cNvPicPr>
            <a:picLocks noChangeAspect="1"/>
          </p:cNvPicPr>
          <p:nvPr/>
        </p:nvPicPr>
        <p:blipFill>
          <a:blip r:embed="rId2"/>
          <a:stretch>
            <a:fillRect/>
          </a:stretch>
        </p:blipFill>
        <p:spPr>
          <a:xfrm>
            <a:off x="9646248" y="6913138"/>
            <a:ext cx="902130" cy="488654"/>
          </a:xfrm>
          <a:prstGeom prst="rect">
            <a:avLst/>
          </a:prstGeom>
        </p:spPr>
      </p:pic>
      <p:sp>
        <p:nvSpPr>
          <p:cNvPr id="22" name="Textfeld 21">
            <a:extLst>
              <a:ext uri="{FF2B5EF4-FFF2-40B4-BE49-F238E27FC236}">
                <a16:creationId xmlns:a16="http://schemas.microsoft.com/office/drawing/2014/main" id="{680289D9-4B3B-65AC-4A0E-A217ECE80A78}"/>
              </a:ext>
            </a:extLst>
          </p:cNvPr>
          <p:cNvSpPr txBox="1"/>
          <p:nvPr/>
        </p:nvSpPr>
        <p:spPr>
          <a:xfrm>
            <a:off x="6500103" y="5069748"/>
            <a:ext cx="3070614" cy="630301"/>
          </a:xfrm>
          <a:prstGeom prst="rect">
            <a:avLst/>
          </a:prstGeom>
          <a:noFill/>
        </p:spPr>
        <p:txBody>
          <a:bodyPr wrap="square" rtlCol="0">
            <a:spAutoFit/>
          </a:bodyPr>
          <a:lstStyle/>
          <a:p>
            <a:pPr algn="ctr"/>
            <a:r>
              <a:rPr lang="de-DE" sz="3496" b="1" dirty="0">
                <a:cs typeface="Poppins" panose="00000500000000000000" pitchFamily="2" charset="0"/>
              </a:rPr>
              <a:t>Foreign Policy</a:t>
            </a:r>
            <a:endParaRPr lang="en-GB" sz="3496" b="1" dirty="0">
              <a:cs typeface="Poppins" panose="00000500000000000000" pitchFamily="2" charset="0"/>
            </a:endParaRPr>
          </a:p>
        </p:txBody>
      </p:sp>
      <p:pic>
        <p:nvPicPr>
          <p:cNvPr id="24" name="Grafik 23">
            <a:extLst>
              <a:ext uri="{FF2B5EF4-FFF2-40B4-BE49-F238E27FC236}">
                <a16:creationId xmlns:a16="http://schemas.microsoft.com/office/drawing/2014/main" id="{2EB99430-7E57-72DA-DC47-C57AFD5EBEA9}"/>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26" name="Rechteck 25">
            <a:extLst>
              <a:ext uri="{FF2B5EF4-FFF2-40B4-BE49-F238E27FC236}">
                <a16:creationId xmlns:a16="http://schemas.microsoft.com/office/drawing/2014/main" id="{4B6F770C-BBCB-A6FE-F64B-FE398DAC8ABF}"/>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1836006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7E575-87D3-9A17-1C10-AC40A4AABB81}"/>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8EED5D6B-B4E0-FF7F-1566-6E32D18FB57C}"/>
              </a:ext>
            </a:extLst>
          </p:cNvPr>
          <p:cNvPicPr>
            <a:picLocks noChangeAspect="1"/>
          </p:cNvPicPr>
          <p:nvPr/>
        </p:nvPicPr>
        <p:blipFill>
          <a:blip r:embed="rId3"/>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911AD67A-372A-581A-F925-86A5C05451AD}"/>
              </a:ext>
            </a:extLst>
          </p:cNvPr>
          <p:cNvSpPr txBox="1"/>
          <p:nvPr/>
        </p:nvSpPr>
        <p:spPr>
          <a:xfrm>
            <a:off x="887158" y="912119"/>
            <a:ext cx="3380084" cy="1274195"/>
          </a:xfrm>
          <a:prstGeom prst="rect">
            <a:avLst/>
          </a:prstGeom>
          <a:noFill/>
        </p:spPr>
        <p:txBody>
          <a:bodyPr wrap="square" rtlCol="0">
            <a:spAutoFit/>
          </a:bodyPr>
          <a:lstStyle/>
          <a:p>
            <a:pPr algn="ctr"/>
            <a:r>
              <a:rPr lang="en-GB" sz="1920" dirty="0">
                <a:cs typeface="Poppins" panose="00000500000000000000" pitchFamily="2" charset="0"/>
              </a:rPr>
              <a:t>A foreign policy based on core values like democracy, tolerance, and human rights, rather than just power.</a:t>
            </a:r>
          </a:p>
        </p:txBody>
      </p:sp>
      <p:pic>
        <p:nvPicPr>
          <p:cNvPr id="4" name="Grafik 3">
            <a:extLst>
              <a:ext uri="{FF2B5EF4-FFF2-40B4-BE49-F238E27FC236}">
                <a16:creationId xmlns:a16="http://schemas.microsoft.com/office/drawing/2014/main" id="{02C2ADF5-D4AB-FEFF-2A8E-D92855B24EF4}"/>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22E79DC2-5F68-D39F-594D-954E97424249}"/>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C7EB58B4-9A05-98E5-5275-709E09C2E1A9}"/>
              </a:ext>
            </a:extLst>
          </p:cNvPr>
          <p:cNvPicPr>
            <a:picLocks noChangeAspect="1"/>
          </p:cNvPicPr>
          <p:nvPr/>
        </p:nvPicPr>
        <p:blipFill>
          <a:blip r:embed="rId3"/>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FFE56E33-E008-306C-2E32-E8B4A29604D8}"/>
              </a:ext>
            </a:extLst>
          </p:cNvPr>
          <p:cNvSpPr txBox="1"/>
          <p:nvPr/>
        </p:nvSpPr>
        <p:spPr>
          <a:xfrm>
            <a:off x="5857712" y="909838"/>
            <a:ext cx="4355395" cy="1274195"/>
          </a:xfrm>
          <a:prstGeom prst="rect">
            <a:avLst/>
          </a:prstGeom>
          <a:noFill/>
        </p:spPr>
        <p:txBody>
          <a:bodyPr wrap="square" rtlCol="0">
            <a:spAutoFit/>
          </a:bodyPr>
          <a:lstStyle/>
          <a:p>
            <a:pPr algn="ctr"/>
            <a:r>
              <a:rPr lang="en-GB" sz="1920" dirty="0">
                <a:cs typeface="Poppins" panose="00000500000000000000" pitchFamily="2" charset="0"/>
              </a:rPr>
              <a:t>The EU's ability to make its own political and security decisions/actions independently from other world powers and secure the necessary resources.</a:t>
            </a:r>
          </a:p>
        </p:txBody>
      </p:sp>
      <p:pic>
        <p:nvPicPr>
          <p:cNvPr id="8" name="Grafik 7">
            <a:extLst>
              <a:ext uri="{FF2B5EF4-FFF2-40B4-BE49-F238E27FC236}">
                <a16:creationId xmlns:a16="http://schemas.microsoft.com/office/drawing/2014/main" id="{F9D8428F-2DDA-54AC-8EFD-E30A1BB39EF6}"/>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5799B6B3-5ABE-B6E2-9893-ACCD39179093}"/>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1" name="Grafik 10">
            <a:extLst>
              <a:ext uri="{FF2B5EF4-FFF2-40B4-BE49-F238E27FC236}">
                <a16:creationId xmlns:a16="http://schemas.microsoft.com/office/drawing/2014/main" id="{4B51299A-96CC-14AB-1FCC-3F64B1072324}"/>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3" name="Textfeld 12">
            <a:extLst>
              <a:ext uri="{FF2B5EF4-FFF2-40B4-BE49-F238E27FC236}">
                <a16:creationId xmlns:a16="http://schemas.microsoft.com/office/drawing/2014/main" id="{FC58DACB-AC1A-917C-18A4-D32AE0FBC1A6}"/>
              </a:ext>
            </a:extLst>
          </p:cNvPr>
          <p:cNvSpPr txBox="1"/>
          <p:nvPr/>
        </p:nvSpPr>
        <p:spPr>
          <a:xfrm>
            <a:off x="778576" y="4624041"/>
            <a:ext cx="3755656" cy="1569660"/>
          </a:xfrm>
          <a:prstGeom prst="rect">
            <a:avLst/>
          </a:prstGeom>
          <a:noFill/>
        </p:spPr>
        <p:txBody>
          <a:bodyPr wrap="square" rtlCol="0">
            <a:spAutoFit/>
          </a:bodyPr>
          <a:lstStyle/>
          <a:p>
            <a:pPr algn="ctr"/>
            <a:r>
              <a:rPr lang="en-GB" sz="1920" dirty="0"/>
              <a:t>The strategy and official decisions a country or organization (like the EU) uses to manage its security, trade, and diplomacy with other nations.</a:t>
            </a:r>
            <a:endParaRPr lang="en-GB" sz="1920" dirty="0">
              <a:cs typeface="Poppins" panose="00000500000000000000" pitchFamily="2" charset="0"/>
            </a:endParaRPr>
          </a:p>
        </p:txBody>
      </p:sp>
      <p:pic>
        <p:nvPicPr>
          <p:cNvPr id="15" name="Grafik 14">
            <a:extLst>
              <a:ext uri="{FF2B5EF4-FFF2-40B4-BE49-F238E27FC236}">
                <a16:creationId xmlns:a16="http://schemas.microsoft.com/office/drawing/2014/main" id="{17F8F3B8-BC14-B9D1-AC11-BF5549A8FB80}"/>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7" name="Rechteck 16">
            <a:extLst>
              <a:ext uri="{FF2B5EF4-FFF2-40B4-BE49-F238E27FC236}">
                <a16:creationId xmlns:a16="http://schemas.microsoft.com/office/drawing/2014/main" id="{01716D9A-F7DB-C9A5-AF24-A3DA622CF90A}"/>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9" name="Grafik 18">
            <a:extLst>
              <a:ext uri="{FF2B5EF4-FFF2-40B4-BE49-F238E27FC236}">
                <a16:creationId xmlns:a16="http://schemas.microsoft.com/office/drawing/2014/main" id="{7B16049D-AF86-D876-276D-87656AEDFCFB}"/>
              </a:ext>
            </a:extLst>
          </p:cNvPr>
          <p:cNvPicPr>
            <a:picLocks noChangeAspect="1"/>
          </p:cNvPicPr>
          <p:nvPr/>
        </p:nvPicPr>
        <p:blipFill>
          <a:blip r:embed="rId3"/>
          <a:stretch>
            <a:fillRect/>
          </a:stretch>
        </p:blipFill>
        <p:spPr>
          <a:xfrm>
            <a:off x="9646248" y="6913138"/>
            <a:ext cx="902130" cy="488654"/>
          </a:xfrm>
          <a:prstGeom prst="rect">
            <a:avLst/>
          </a:prstGeom>
        </p:spPr>
      </p:pic>
      <p:pic>
        <p:nvPicPr>
          <p:cNvPr id="23" name="Grafik 22">
            <a:extLst>
              <a:ext uri="{FF2B5EF4-FFF2-40B4-BE49-F238E27FC236}">
                <a16:creationId xmlns:a16="http://schemas.microsoft.com/office/drawing/2014/main" id="{DAEBB2EE-6646-D617-B8DC-557F7BFCCF41}"/>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25" name="Rechteck 24">
            <a:extLst>
              <a:ext uri="{FF2B5EF4-FFF2-40B4-BE49-F238E27FC236}">
                <a16:creationId xmlns:a16="http://schemas.microsoft.com/office/drawing/2014/main" id="{9BF12610-A198-D859-E22B-AAF9D17874A2}"/>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
        <p:nvSpPr>
          <p:cNvPr id="27" name="Textfeld 26">
            <a:extLst>
              <a:ext uri="{FF2B5EF4-FFF2-40B4-BE49-F238E27FC236}">
                <a16:creationId xmlns:a16="http://schemas.microsoft.com/office/drawing/2014/main" id="{F7B5FFD1-117D-6BD7-7B30-DAF8BC98A4B2}"/>
              </a:ext>
            </a:extLst>
          </p:cNvPr>
          <p:cNvSpPr txBox="1"/>
          <p:nvPr/>
        </p:nvSpPr>
        <p:spPr>
          <a:xfrm>
            <a:off x="6164825" y="4619122"/>
            <a:ext cx="3741168" cy="1569660"/>
          </a:xfrm>
          <a:prstGeom prst="rect">
            <a:avLst/>
          </a:prstGeom>
          <a:noFill/>
        </p:spPr>
        <p:txBody>
          <a:bodyPr wrap="square" rtlCol="0">
            <a:spAutoFit/>
          </a:bodyPr>
          <a:lstStyle/>
          <a:p>
            <a:pPr algn="ctr"/>
            <a:r>
              <a:rPr lang="en-GB" sz="1920" dirty="0"/>
              <a:t>The core principles shared by EU countries to ensure a fair and free society, including democracy, human rights, equality, freedom, and the rule of law.</a:t>
            </a:r>
            <a:endParaRPr lang="en-GB" sz="1920" dirty="0">
              <a:cs typeface="Poppins" panose="00000500000000000000" pitchFamily="2" charset="0"/>
            </a:endParaRPr>
          </a:p>
        </p:txBody>
      </p:sp>
    </p:spTree>
    <p:extLst>
      <p:ext uri="{BB962C8B-B14F-4D97-AF65-F5344CB8AC3E}">
        <p14:creationId xmlns:p14="http://schemas.microsoft.com/office/powerpoint/2010/main" val="37549009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427FC-C077-0A8A-B674-075C45F18A5A}"/>
            </a:ext>
          </a:extLst>
        </p:cNvPr>
        <p:cNvGrpSpPr/>
        <p:nvPr/>
      </p:nvGrpSpPr>
      <p:grpSpPr>
        <a:xfrm>
          <a:off x="0" y="0"/>
          <a:ext cx="0" cy="0"/>
          <a:chOff x="0" y="0"/>
          <a:chExt cx="0" cy="0"/>
        </a:xfrm>
      </p:grpSpPr>
      <p:sp>
        <p:nvSpPr>
          <p:cNvPr id="18" name="Textfeld 17">
            <a:extLst>
              <a:ext uri="{FF2B5EF4-FFF2-40B4-BE49-F238E27FC236}">
                <a16:creationId xmlns:a16="http://schemas.microsoft.com/office/drawing/2014/main" id="{4427DB04-6C39-777F-C0AB-7B93306BAC4F}"/>
              </a:ext>
            </a:extLst>
          </p:cNvPr>
          <p:cNvSpPr txBox="1"/>
          <p:nvPr/>
        </p:nvSpPr>
        <p:spPr>
          <a:xfrm>
            <a:off x="503742" y="495558"/>
            <a:ext cx="9684328" cy="2431435"/>
          </a:xfrm>
          <a:prstGeom prst="rect">
            <a:avLst/>
          </a:prstGeom>
          <a:noFill/>
        </p:spPr>
        <p:txBody>
          <a:bodyPr wrap="square" rtlCol="0">
            <a:spAutoFit/>
          </a:bodyPr>
          <a:lstStyle/>
          <a:p>
            <a:r>
              <a:rPr lang="de-DE" b="1" dirty="0" err="1"/>
              <a:t>Printing</a:t>
            </a:r>
            <a:r>
              <a:rPr lang="de-DE" b="1" dirty="0"/>
              <a:t> </a:t>
            </a:r>
            <a:r>
              <a:rPr lang="de-DE" b="1" dirty="0" err="1"/>
              <a:t>Instructions</a:t>
            </a:r>
            <a:r>
              <a:rPr lang="de-DE" b="1" dirty="0"/>
              <a:t> </a:t>
            </a:r>
          </a:p>
          <a:p>
            <a:endParaRPr lang="de-DE" b="1" dirty="0"/>
          </a:p>
          <a:p>
            <a:r>
              <a:rPr lang="de-DE" sz="1400" dirty="0" err="1"/>
              <a:t>For</a:t>
            </a:r>
            <a:r>
              <a:rPr lang="de-DE" sz="1400" dirty="0"/>
              <a:t> </a:t>
            </a:r>
            <a:r>
              <a:rPr lang="de-DE" sz="1400" dirty="0" err="1"/>
              <a:t>best</a:t>
            </a:r>
            <a:r>
              <a:rPr lang="de-DE" sz="1400" dirty="0"/>
              <a:t> </a:t>
            </a:r>
            <a:r>
              <a:rPr lang="de-DE" sz="1400" dirty="0" err="1"/>
              <a:t>results</a:t>
            </a:r>
            <a:r>
              <a:rPr lang="de-DE" sz="1400" dirty="0"/>
              <a:t>, </a:t>
            </a:r>
            <a:r>
              <a:rPr lang="de-DE" sz="1400" dirty="0" err="1"/>
              <a:t>use</a:t>
            </a:r>
            <a:r>
              <a:rPr lang="de-DE" sz="1400" dirty="0"/>
              <a:t> heavy </a:t>
            </a:r>
            <a:r>
              <a:rPr lang="de-DE" sz="1400" dirty="0" err="1"/>
              <a:t>paper</a:t>
            </a:r>
            <a:r>
              <a:rPr lang="de-DE" sz="1400" dirty="0"/>
              <a:t> (</a:t>
            </a:r>
            <a:r>
              <a:rPr lang="de-DE" sz="1400" dirty="0" err="1"/>
              <a:t>cardstock</a:t>
            </a:r>
            <a:r>
              <a:rPr lang="de-DE" sz="1400" dirty="0"/>
              <a:t>).</a:t>
            </a:r>
          </a:p>
          <a:p>
            <a:endParaRPr lang="de-DE" sz="1400" dirty="0"/>
          </a:p>
          <a:p>
            <a:pPr marL="285750" indent="-285750">
              <a:buFont typeface="Arial" panose="020B0604020202020204" pitchFamily="34" charset="0"/>
              <a:buChar char="•"/>
            </a:pPr>
            <a:r>
              <a:rPr lang="de-DE" sz="1400" b="1" dirty="0"/>
              <a:t>Format A6 (4 </a:t>
            </a:r>
            <a:r>
              <a:rPr lang="de-DE" sz="1400" b="1" dirty="0" err="1"/>
              <a:t>cards</a:t>
            </a:r>
            <a:r>
              <a:rPr lang="de-DE" sz="1400" b="1" dirty="0"/>
              <a:t> per </a:t>
            </a:r>
            <a:r>
              <a:rPr lang="de-DE" sz="1400" b="1" dirty="0" err="1"/>
              <a:t>page</a:t>
            </a:r>
            <a:r>
              <a:rPr lang="de-DE" sz="1400" b="1" dirty="0"/>
              <a:t>):</a:t>
            </a:r>
            <a:r>
              <a:rPr lang="de-DE" sz="1400" dirty="0"/>
              <a:t> Select "Double-</a:t>
            </a:r>
            <a:r>
              <a:rPr lang="de-DE" sz="1400" dirty="0" err="1"/>
              <a:t>sided</a:t>
            </a:r>
            <a:r>
              <a:rPr lang="de-DE" sz="1400" dirty="0"/>
              <a:t>" / "Duplex </a:t>
            </a:r>
            <a:r>
              <a:rPr lang="de-DE" sz="1400" dirty="0" err="1"/>
              <a:t>printing</a:t>
            </a:r>
            <a:r>
              <a:rPr lang="de-DE" sz="1400" dirty="0"/>
              <a:t>" in </a:t>
            </a:r>
            <a:r>
              <a:rPr lang="de-DE" sz="1400" dirty="0" err="1"/>
              <a:t>your</a:t>
            </a:r>
            <a:r>
              <a:rPr lang="de-DE" sz="1400" dirty="0"/>
              <a:t> </a:t>
            </a:r>
            <a:r>
              <a:rPr lang="de-DE" sz="1400" dirty="0" err="1"/>
              <a:t>print</a:t>
            </a:r>
            <a:r>
              <a:rPr lang="de-DE" sz="1400" dirty="0"/>
              <a:t> </a:t>
            </a:r>
            <a:r>
              <a:rPr lang="de-DE" sz="1400" dirty="0" err="1"/>
              <a:t>settings</a:t>
            </a:r>
            <a:r>
              <a:rPr lang="de-DE" sz="1400" dirty="0"/>
              <a:t>.</a:t>
            </a:r>
            <a:r>
              <a:rPr lang="de-DE" sz="1400" i="1" dirty="0"/>
              <a:t> </a:t>
            </a:r>
            <a:r>
              <a:rPr lang="de-DE" sz="1400" dirty="0" err="1"/>
              <a:t>Choose</a:t>
            </a:r>
            <a:r>
              <a:rPr lang="de-DE" sz="1400" dirty="0"/>
              <a:t> "Flip on </a:t>
            </a:r>
            <a:r>
              <a:rPr lang="de-DE" sz="1400" dirty="0" err="1"/>
              <a:t>short</a:t>
            </a:r>
            <a:r>
              <a:rPr lang="de-DE" sz="1400" dirty="0"/>
              <a:t> </a:t>
            </a:r>
            <a:r>
              <a:rPr lang="de-DE" sz="1400" dirty="0" err="1"/>
              <a:t>edge</a:t>
            </a:r>
            <a:r>
              <a:rPr lang="de-DE" sz="1400" dirty="0"/>
              <a:t>" </a:t>
            </a:r>
            <a:r>
              <a:rPr lang="de-DE" sz="1400" dirty="0" err="1"/>
              <a:t>to</a:t>
            </a:r>
            <a:r>
              <a:rPr lang="de-DE" sz="1400" dirty="0"/>
              <a:t> </a:t>
            </a:r>
            <a:r>
              <a:rPr lang="de-DE" sz="1400" dirty="0" err="1"/>
              <a:t>ensure</a:t>
            </a:r>
            <a:r>
              <a:rPr lang="de-DE" sz="1400" dirty="0"/>
              <a:t> back-</a:t>
            </a:r>
            <a:r>
              <a:rPr lang="de-DE" sz="1400" dirty="0" err="1"/>
              <a:t>to</a:t>
            </a:r>
            <a:r>
              <a:rPr lang="de-DE" sz="1400" dirty="0"/>
              <a:t>-front </a:t>
            </a:r>
            <a:r>
              <a:rPr lang="de-DE" sz="1400" dirty="0" err="1"/>
              <a:t>alignment</a:t>
            </a:r>
            <a:r>
              <a:rPr lang="de-DE" sz="1400" dirty="0"/>
              <a:t>.</a:t>
            </a:r>
          </a:p>
          <a:p>
            <a:endParaRPr lang="de-DE" sz="1400" dirty="0"/>
          </a:p>
          <a:p>
            <a:pPr marL="285750" indent="-285750">
              <a:buFont typeface="Arial" panose="020B0604020202020204" pitchFamily="34" charset="0"/>
              <a:buChar char="•"/>
            </a:pPr>
            <a:r>
              <a:rPr lang="de-DE" sz="1400" b="1" dirty="0"/>
              <a:t>Format A7 (8 </a:t>
            </a:r>
            <a:r>
              <a:rPr lang="de-DE" sz="1400" b="1" dirty="0" err="1"/>
              <a:t>cards</a:t>
            </a:r>
            <a:r>
              <a:rPr lang="de-DE" sz="1400" b="1" dirty="0"/>
              <a:t> per </a:t>
            </a:r>
            <a:r>
              <a:rPr lang="de-DE" sz="1400" b="1" dirty="0" err="1"/>
              <a:t>page</a:t>
            </a:r>
            <a:r>
              <a:rPr lang="de-DE" sz="1400" b="1" dirty="0"/>
              <a:t>):</a:t>
            </a:r>
            <a:r>
              <a:rPr lang="de-DE" sz="1400" dirty="0"/>
              <a:t> In </a:t>
            </a:r>
            <a:r>
              <a:rPr lang="de-DE" sz="1400" dirty="0" err="1"/>
              <a:t>your</a:t>
            </a:r>
            <a:r>
              <a:rPr lang="de-DE" sz="1400" dirty="0"/>
              <a:t> </a:t>
            </a:r>
            <a:r>
              <a:rPr lang="de-DE" sz="1400" dirty="0" err="1"/>
              <a:t>print</a:t>
            </a:r>
            <a:r>
              <a:rPr lang="de-DE" sz="1400" dirty="0"/>
              <a:t> </a:t>
            </a:r>
            <a:r>
              <a:rPr lang="de-DE" sz="1400" dirty="0" err="1"/>
              <a:t>dialog</a:t>
            </a:r>
            <a:r>
              <a:rPr lang="de-DE" sz="1400" dirty="0"/>
              <a:t>, </a:t>
            </a:r>
            <a:r>
              <a:rPr lang="de-DE" sz="1400" dirty="0" err="1"/>
              <a:t>select</a:t>
            </a:r>
            <a:r>
              <a:rPr lang="de-DE" sz="1400" dirty="0"/>
              <a:t> "Multiple </a:t>
            </a:r>
            <a:r>
              <a:rPr lang="de-DE" sz="1400" dirty="0" err="1"/>
              <a:t>pages</a:t>
            </a:r>
            <a:r>
              <a:rPr lang="de-DE" sz="1400" dirty="0"/>
              <a:t> per </a:t>
            </a:r>
            <a:r>
              <a:rPr lang="de-DE" sz="1400" dirty="0" err="1"/>
              <a:t>sheet</a:t>
            </a:r>
            <a:r>
              <a:rPr lang="de-DE" sz="1400" dirty="0"/>
              <a:t>" (8 </a:t>
            </a:r>
            <a:r>
              <a:rPr lang="de-DE" sz="1400" dirty="0" err="1"/>
              <a:t>pages</a:t>
            </a:r>
            <a:r>
              <a:rPr lang="de-DE" sz="1400" dirty="0"/>
              <a:t> per </a:t>
            </a:r>
            <a:r>
              <a:rPr lang="de-DE" sz="1400" dirty="0" err="1"/>
              <a:t>sheet</a:t>
            </a:r>
            <a:r>
              <a:rPr lang="de-DE" sz="1400" dirty="0"/>
              <a:t>). </a:t>
            </a:r>
            <a:r>
              <a:rPr lang="de-DE" sz="1400" dirty="0" err="1"/>
              <a:t>Please</a:t>
            </a:r>
            <a:r>
              <a:rPr lang="de-DE" sz="1400" dirty="0"/>
              <a:t> check </a:t>
            </a:r>
            <a:r>
              <a:rPr lang="de-DE" sz="1400" dirty="0" err="1"/>
              <a:t>the</a:t>
            </a:r>
            <a:r>
              <a:rPr lang="de-DE" sz="1400" dirty="0"/>
              <a:t> </a:t>
            </a:r>
            <a:r>
              <a:rPr lang="de-DE" sz="1400" dirty="0" err="1"/>
              <a:t>print</a:t>
            </a:r>
            <a:r>
              <a:rPr lang="de-DE" sz="1400" dirty="0"/>
              <a:t> </a:t>
            </a:r>
            <a:r>
              <a:rPr lang="de-DE" sz="1400" dirty="0" err="1"/>
              <a:t>preview</a:t>
            </a:r>
            <a:r>
              <a:rPr lang="de-DE" sz="1400" dirty="0"/>
              <a:t> </a:t>
            </a:r>
            <a:r>
              <a:rPr lang="de-DE" sz="1400" dirty="0" err="1"/>
              <a:t>carefully</a:t>
            </a:r>
            <a:r>
              <a:rPr lang="de-DE" sz="1400" dirty="0"/>
              <a:t> </a:t>
            </a:r>
            <a:r>
              <a:rPr lang="de-DE" sz="1400" dirty="0" err="1"/>
              <a:t>to</a:t>
            </a:r>
            <a:r>
              <a:rPr lang="de-DE" sz="1400" dirty="0"/>
              <a:t> </a:t>
            </a:r>
            <a:r>
              <a:rPr lang="de-DE" sz="1400" dirty="0" err="1"/>
              <a:t>ensure</a:t>
            </a:r>
            <a:r>
              <a:rPr lang="de-DE" sz="1400" dirty="0"/>
              <a:t> front and back </a:t>
            </a:r>
            <a:r>
              <a:rPr lang="de-DE" sz="1400" dirty="0" err="1"/>
              <a:t>sides</a:t>
            </a:r>
            <a:r>
              <a:rPr lang="de-DE" sz="1400" dirty="0"/>
              <a:t> </a:t>
            </a:r>
            <a:r>
              <a:rPr lang="de-DE" sz="1400" dirty="0" err="1"/>
              <a:t>are</a:t>
            </a:r>
            <a:r>
              <a:rPr lang="de-DE" sz="1400" dirty="0"/>
              <a:t> </a:t>
            </a:r>
            <a:r>
              <a:rPr lang="de-DE" sz="1400" dirty="0" err="1"/>
              <a:t>correctly</a:t>
            </a:r>
            <a:r>
              <a:rPr lang="de-DE" sz="1400" dirty="0"/>
              <a:t> </a:t>
            </a:r>
            <a:r>
              <a:rPr lang="de-DE" sz="1400" dirty="0" err="1"/>
              <a:t>paired</a:t>
            </a:r>
            <a:r>
              <a:rPr lang="de-DE" sz="1400" dirty="0"/>
              <a:t>.</a:t>
            </a:r>
          </a:p>
          <a:p>
            <a:endParaRPr lang="de-DE" dirty="0"/>
          </a:p>
        </p:txBody>
      </p:sp>
    </p:spTree>
    <p:extLst>
      <p:ext uri="{BB962C8B-B14F-4D97-AF65-F5344CB8AC3E}">
        <p14:creationId xmlns:p14="http://schemas.microsoft.com/office/powerpoint/2010/main" val="3790974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11496-175B-1907-952A-AF30BFE1DAD4}"/>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81024025-C488-952B-919D-23BC2CDF52BB}"/>
              </a:ext>
            </a:extLst>
          </p:cNvPr>
          <p:cNvPicPr>
            <a:picLocks noChangeAspect="1"/>
          </p:cNvPicPr>
          <p:nvPr/>
        </p:nvPicPr>
        <p:blipFill>
          <a:blip r:embed="rId3"/>
          <a:stretch>
            <a:fillRect/>
          </a:stretch>
        </p:blipFill>
        <p:spPr>
          <a:xfrm>
            <a:off x="4267242" y="3077456"/>
            <a:ext cx="902130" cy="488654"/>
          </a:xfrm>
          <a:prstGeom prst="rect">
            <a:avLst/>
          </a:prstGeom>
        </p:spPr>
      </p:pic>
      <p:pic>
        <p:nvPicPr>
          <p:cNvPr id="4" name="Grafik 3">
            <a:extLst>
              <a:ext uri="{FF2B5EF4-FFF2-40B4-BE49-F238E27FC236}">
                <a16:creationId xmlns:a16="http://schemas.microsoft.com/office/drawing/2014/main" id="{52A8CE2C-B115-6DA4-8587-90EDC644AF82}"/>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B3213DB6-A2D5-D1BB-C441-9A0FD4D29B7E}"/>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6CB55E7B-2929-213C-AA50-11849E65A854}"/>
              </a:ext>
            </a:extLst>
          </p:cNvPr>
          <p:cNvPicPr>
            <a:picLocks noChangeAspect="1"/>
          </p:cNvPicPr>
          <p:nvPr/>
        </p:nvPicPr>
        <p:blipFill>
          <a:blip r:embed="rId3"/>
          <a:stretch>
            <a:fillRect/>
          </a:stretch>
        </p:blipFill>
        <p:spPr>
          <a:xfrm>
            <a:off x="9646248" y="3077456"/>
            <a:ext cx="902130" cy="488654"/>
          </a:xfrm>
          <a:prstGeom prst="rect">
            <a:avLst/>
          </a:prstGeom>
        </p:spPr>
      </p:pic>
      <p:pic>
        <p:nvPicPr>
          <p:cNvPr id="8" name="Grafik 7">
            <a:extLst>
              <a:ext uri="{FF2B5EF4-FFF2-40B4-BE49-F238E27FC236}">
                <a16:creationId xmlns:a16="http://schemas.microsoft.com/office/drawing/2014/main" id="{1C319A27-AD20-206D-28F9-DC687FAC1DC6}"/>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5DCFC27F-39C5-E6C3-E8B1-2B68AE134265}"/>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F8CFF4F3-214C-EA6D-B733-23BC05F63D5D}"/>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2079F169-5820-7AC8-61F3-C76AAE5567F2}"/>
              </a:ext>
            </a:extLst>
          </p:cNvPr>
          <p:cNvSpPr txBox="1"/>
          <p:nvPr/>
        </p:nvSpPr>
        <p:spPr>
          <a:xfrm>
            <a:off x="605930" y="4748700"/>
            <a:ext cx="4100945" cy="1274195"/>
          </a:xfrm>
          <a:prstGeom prst="rect">
            <a:avLst/>
          </a:prstGeom>
          <a:noFill/>
        </p:spPr>
        <p:txBody>
          <a:bodyPr wrap="square" rtlCol="0">
            <a:spAutoFit/>
          </a:bodyPr>
          <a:lstStyle/>
          <a:p>
            <a:pPr algn="ctr"/>
            <a:r>
              <a:rPr lang="en-US" sz="1920" dirty="0">
                <a:cs typeface="Poppins" panose="00000500000000000000" pitchFamily="2" charset="0"/>
              </a:rPr>
              <a:t>Developing defense and security capabilities (such as the military or cyber defense) making a country and its partners resilient against attacks.</a:t>
            </a:r>
            <a:endParaRPr lang="en-GB" sz="1920" dirty="0">
              <a:cs typeface="Poppins" panose="00000500000000000000" pitchFamily="2" charset="0"/>
            </a:endParaRPr>
          </a:p>
        </p:txBody>
      </p:sp>
      <p:pic>
        <p:nvPicPr>
          <p:cNvPr id="12" name="Grafik 11">
            <a:extLst>
              <a:ext uri="{FF2B5EF4-FFF2-40B4-BE49-F238E27FC236}">
                <a16:creationId xmlns:a16="http://schemas.microsoft.com/office/drawing/2014/main" id="{8F403161-3287-2580-F6EA-34195E9D9F56}"/>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C667F765-5E25-5399-6C9F-30124F6822D9}"/>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3C173BCA-B349-1604-7E43-A459B5EE8D32}"/>
              </a:ext>
            </a:extLst>
          </p:cNvPr>
          <p:cNvPicPr>
            <a:picLocks noChangeAspect="1"/>
          </p:cNvPicPr>
          <p:nvPr/>
        </p:nvPicPr>
        <p:blipFill>
          <a:blip r:embed="rId3"/>
          <a:stretch>
            <a:fillRect/>
          </a:stretch>
        </p:blipFill>
        <p:spPr>
          <a:xfrm>
            <a:off x="9646248" y="6913138"/>
            <a:ext cx="902130" cy="488654"/>
          </a:xfrm>
          <a:prstGeom prst="rect">
            <a:avLst/>
          </a:prstGeom>
        </p:spPr>
      </p:pic>
      <p:pic>
        <p:nvPicPr>
          <p:cNvPr id="16" name="Grafik 15">
            <a:extLst>
              <a:ext uri="{FF2B5EF4-FFF2-40B4-BE49-F238E27FC236}">
                <a16:creationId xmlns:a16="http://schemas.microsoft.com/office/drawing/2014/main" id="{CA42FD6E-C2EF-1DCE-8457-EA75200EBA0E}"/>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51B6E54D-A50B-A33C-DD75-9E36120DC828}"/>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
        <p:nvSpPr>
          <p:cNvPr id="18" name="Textfeld 17">
            <a:extLst>
              <a:ext uri="{FF2B5EF4-FFF2-40B4-BE49-F238E27FC236}">
                <a16:creationId xmlns:a16="http://schemas.microsoft.com/office/drawing/2014/main" id="{0ABD9CE6-6F3E-3808-A7F9-233FA5BE470E}"/>
              </a:ext>
            </a:extLst>
          </p:cNvPr>
          <p:cNvSpPr txBox="1"/>
          <p:nvPr/>
        </p:nvSpPr>
        <p:spPr>
          <a:xfrm>
            <a:off x="6190572" y="1059179"/>
            <a:ext cx="3675434" cy="980076"/>
          </a:xfrm>
          <a:prstGeom prst="rect">
            <a:avLst/>
          </a:prstGeom>
          <a:noFill/>
        </p:spPr>
        <p:txBody>
          <a:bodyPr wrap="square" rtlCol="0">
            <a:spAutoFit/>
          </a:bodyPr>
          <a:lstStyle/>
          <a:p>
            <a:pPr algn="ctr">
              <a:spcBef>
                <a:spcPts val="262"/>
              </a:spcBef>
              <a:spcAft>
                <a:spcPts val="262"/>
              </a:spcAft>
            </a:pPr>
            <a:r>
              <a:rPr lang="en-GB" sz="1923" dirty="0"/>
              <a:t>The ability of states and societies to adapt through reforms, survive crises and manage challenges.</a:t>
            </a:r>
          </a:p>
        </p:txBody>
      </p:sp>
      <p:sp>
        <p:nvSpPr>
          <p:cNvPr id="19" name="Textfeld 18">
            <a:extLst>
              <a:ext uri="{FF2B5EF4-FFF2-40B4-BE49-F238E27FC236}">
                <a16:creationId xmlns:a16="http://schemas.microsoft.com/office/drawing/2014/main" id="{45C56FE3-EF36-690B-6C11-6A156FF8421F}"/>
              </a:ext>
            </a:extLst>
          </p:cNvPr>
          <p:cNvSpPr txBox="1"/>
          <p:nvPr/>
        </p:nvSpPr>
        <p:spPr>
          <a:xfrm>
            <a:off x="554857" y="911222"/>
            <a:ext cx="4203093" cy="1275990"/>
          </a:xfrm>
          <a:prstGeom prst="rect">
            <a:avLst/>
          </a:prstGeom>
          <a:noFill/>
        </p:spPr>
        <p:txBody>
          <a:bodyPr wrap="square" rtlCol="0">
            <a:spAutoFit/>
          </a:bodyPr>
          <a:lstStyle/>
          <a:p>
            <a:pPr algn="ctr">
              <a:spcBef>
                <a:spcPts val="262"/>
              </a:spcBef>
              <a:spcAft>
                <a:spcPts val="262"/>
              </a:spcAft>
            </a:pPr>
            <a:r>
              <a:rPr lang="en-US" sz="1923" dirty="0"/>
              <a:t>A permanent partnership where a country cooperates closely with the EU but does not become a full member.</a:t>
            </a:r>
            <a:endParaRPr lang="en-GB" sz="1923" dirty="0"/>
          </a:p>
        </p:txBody>
      </p:sp>
      <p:sp>
        <p:nvSpPr>
          <p:cNvPr id="20" name="Textfeld 19">
            <a:extLst>
              <a:ext uri="{FF2B5EF4-FFF2-40B4-BE49-F238E27FC236}">
                <a16:creationId xmlns:a16="http://schemas.microsoft.com/office/drawing/2014/main" id="{42643663-BC93-2304-9B70-05D088A2D046}"/>
              </a:ext>
            </a:extLst>
          </p:cNvPr>
          <p:cNvSpPr txBox="1"/>
          <p:nvPr/>
        </p:nvSpPr>
        <p:spPr>
          <a:xfrm>
            <a:off x="6197693" y="4746905"/>
            <a:ext cx="3885969" cy="1275990"/>
          </a:xfrm>
          <a:prstGeom prst="rect">
            <a:avLst/>
          </a:prstGeom>
          <a:noFill/>
        </p:spPr>
        <p:txBody>
          <a:bodyPr wrap="square" rtlCol="0">
            <a:spAutoFit/>
          </a:bodyPr>
          <a:lstStyle/>
          <a:p>
            <a:pPr algn="ctr">
              <a:spcBef>
                <a:spcPts val="262"/>
              </a:spcBef>
              <a:spcAft>
                <a:spcPts val="262"/>
              </a:spcAft>
            </a:pPr>
            <a:r>
              <a:rPr lang="en-US" sz="1923" dirty="0"/>
              <a:t>Support for a society to establish fair political processes and strong institutions (such as a fair electoral system or independent courts).</a:t>
            </a:r>
            <a:endParaRPr lang="en-GB" sz="1923" dirty="0"/>
          </a:p>
        </p:txBody>
      </p:sp>
    </p:spTree>
    <p:extLst>
      <p:ext uri="{BB962C8B-B14F-4D97-AF65-F5344CB8AC3E}">
        <p14:creationId xmlns:p14="http://schemas.microsoft.com/office/powerpoint/2010/main" val="4011574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59DFFA-9C36-C387-CA39-1A1A85F18C3B}"/>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A7DB5D50-8B16-619A-5CFA-119F9B781F92}"/>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41ADBB86-EA59-E1D2-9593-7D90580C63AA}"/>
              </a:ext>
            </a:extLst>
          </p:cNvPr>
          <p:cNvSpPr txBox="1"/>
          <p:nvPr/>
        </p:nvSpPr>
        <p:spPr>
          <a:xfrm>
            <a:off x="1196628" y="1234067"/>
            <a:ext cx="2919552" cy="630301"/>
          </a:xfrm>
          <a:prstGeom prst="rect">
            <a:avLst/>
          </a:prstGeom>
          <a:noFill/>
        </p:spPr>
        <p:txBody>
          <a:bodyPr wrap="square" rtlCol="0">
            <a:spAutoFit/>
          </a:bodyPr>
          <a:lstStyle/>
          <a:p>
            <a:pPr algn="ctr"/>
            <a:r>
              <a:rPr lang="de-DE" sz="3496" b="1" dirty="0" err="1">
                <a:cs typeface="Poppins" panose="00000500000000000000" pitchFamily="2" charset="0"/>
              </a:rPr>
              <a:t>Cohesion</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60B31FFB-7F46-CBC0-E172-86300F8741DF}"/>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C21E7674-88EB-A752-5A44-C31E460A82A4}"/>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90427339-0FF1-AFD7-60CC-F2B57BB79BDC}"/>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7F711217-CAB5-7E1B-5388-CD06CAA6EAAC}"/>
              </a:ext>
            </a:extLst>
          </p:cNvPr>
          <p:cNvSpPr txBox="1"/>
          <p:nvPr/>
        </p:nvSpPr>
        <p:spPr>
          <a:xfrm>
            <a:off x="6575633" y="696099"/>
            <a:ext cx="2919552" cy="1706236"/>
          </a:xfrm>
          <a:prstGeom prst="rect">
            <a:avLst/>
          </a:prstGeom>
          <a:noFill/>
        </p:spPr>
        <p:txBody>
          <a:bodyPr wrap="square" rtlCol="0">
            <a:spAutoFit/>
          </a:bodyPr>
          <a:lstStyle/>
          <a:p>
            <a:pPr algn="ctr"/>
            <a:r>
              <a:rPr lang="de-DE" sz="3496" b="1" dirty="0">
                <a:cs typeface="Poppins" panose="00000500000000000000" pitchFamily="2" charset="0"/>
              </a:rPr>
              <a:t>Compliance and </a:t>
            </a:r>
            <a:r>
              <a:rPr lang="de-DE" sz="3496" b="1" dirty="0" err="1">
                <a:cs typeface="Poppins" panose="00000500000000000000" pitchFamily="2" charset="0"/>
              </a:rPr>
              <a:t>Convergence</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D1E43621-E4EC-E552-9601-646C0FAC0729}"/>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C6D98DCA-CCD0-CE95-9817-049012D343CE}"/>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27D9C9BE-F308-EA2D-E8B5-F14D3FC46617}"/>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FF330484-4CE4-3FA5-2862-2C49482BE95D}"/>
              </a:ext>
            </a:extLst>
          </p:cNvPr>
          <p:cNvSpPr txBox="1"/>
          <p:nvPr/>
        </p:nvSpPr>
        <p:spPr>
          <a:xfrm>
            <a:off x="955839" y="4800763"/>
            <a:ext cx="3401130" cy="1168269"/>
          </a:xfrm>
          <a:prstGeom prst="rect">
            <a:avLst/>
          </a:prstGeom>
          <a:noFill/>
        </p:spPr>
        <p:txBody>
          <a:bodyPr wrap="square" rtlCol="0">
            <a:spAutoFit/>
          </a:bodyPr>
          <a:lstStyle/>
          <a:p>
            <a:pPr algn="ctr"/>
            <a:r>
              <a:rPr lang="de-DE" sz="3496" b="1" dirty="0" err="1">
                <a:cs typeface="Poppins" panose="00000500000000000000" pitchFamily="2" charset="0"/>
              </a:rPr>
              <a:t>Comprehensive</a:t>
            </a:r>
            <a:r>
              <a:rPr lang="de-DE" sz="3496" b="1" dirty="0">
                <a:cs typeface="Poppins" panose="00000500000000000000" pitchFamily="2" charset="0"/>
              </a:rPr>
              <a:t> Security</a:t>
            </a:r>
            <a:endParaRPr lang="en-GB" sz="3496" b="1" dirty="0">
              <a:cs typeface="Poppins" panose="00000500000000000000" pitchFamily="2" charset="0"/>
            </a:endParaRPr>
          </a:p>
        </p:txBody>
      </p:sp>
      <p:pic>
        <p:nvPicPr>
          <p:cNvPr id="12" name="Grafik 11">
            <a:extLst>
              <a:ext uri="{FF2B5EF4-FFF2-40B4-BE49-F238E27FC236}">
                <a16:creationId xmlns:a16="http://schemas.microsoft.com/office/drawing/2014/main" id="{367D30A8-EA26-1C47-2FAE-FFD6ED6ED8A0}"/>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32294A5C-90F6-336E-6754-69E114963BFA}"/>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13212DC4-3188-EA30-3196-2C76EC6AF0A5}"/>
              </a:ext>
            </a:extLst>
          </p:cNvPr>
          <p:cNvPicPr>
            <a:picLocks noChangeAspect="1"/>
          </p:cNvPicPr>
          <p:nvPr/>
        </p:nvPicPr>
        <p:blipFill>
          <a:blip r:embed="rId2"/>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86926CD8-CF4F-2E3B-818E-9269BDF11C17}"/>
              </a:ext>
            </a:extLst>
          </p:cNvPr>
          <p:cNvSpPr txBox="1"/>
          <p:nvPr/>
        </p:nvSpPr>
        <p:spPr>
          <a:xfrm>
            <a:off x="6575633" y="4800762"/>
            <a:ext cx="2919552" cy="1168269"/>
          </a:xfrm>
          <a:prstGeom prst="rect">
            <a:avLst/>
          </a:prstGeom>
          <a:noFill/>
        </p:spPr>
        <p:txBody>
          <a:bodyPr wrap="square" rtlCol="0">
            <a:spAutoFit/>
          </a:bodyPr>
          <a:lstStyle/>
          <a:p>
            <a:pPr algn="ctr"/>
            <a:r>
              <a:rPr lang="de-DE" sz="3496" b="1" dirty="0">
                <a:cs typeface="Poppins" panose="00000500000000000000" pitchFamily="2" charset="0"/>
              </a:rPr>
              <a:t>International Connectivity</a:t>
            </a:r>
          </a:p>
        </p:txBody>
      </p:sp>
      <p:pic>
        <p:nvPicPr>
          <p:cNvPr id="16" name="Grafik 15">
            <a:extLst>
              <a:ext uri="{FF2B5EF4-FFF2-40B4-BE49-F238E27FC236}">
                <a16:creationId xmlns:a16="http://schemas.microsoft.com/office/drawing/2014/main" id="{405EC35C-2BCF-55E9-AA5D-2A7696B29CEA}"/>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1B4EF50A-9AC7-D121-96FA-87B92C0807CF}"/>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3831045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64FB0-D63A-6E2D-EEED-6A8AB88FF1F5}"/>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8033D6BA-E850-97C9-8813-791C911E17F3}"/>
              </a:ext>
            </a:extLst>
          </p:cNvPr>
          <p:cNvPicPr>
            <a:picLocks noChangeAspect="1"/>
          </p:cNvPicPr>
          <p:nvPr/>
        </p:nvPicPr>
        <p:blipFill>
          <a:blip r:embed="rId3"/>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4F9F4029-9555-E4E8-9037-AB02BBE957E9}"/>
              </a:ext>
            </a:extLst>
          </p:cNvPr>
          <p:cNvSpPr txBox="1"/>
          <p:nvPr/>
        </p:nvSpPr>
        <p:spPr>
          <a:xfrm>
            <a:off x="411904" y="912119"/>
            <a:ext cx="4488999" cy="1274195"/>
          </a:xfrm>
          <a:prstGeom prst="rect">
            <a:avLst/>
          </a:prstGeom>
          <a:noFill/>
        </p:spPr>
        <p:txBody>
          <a:bodyPr wrap="square" rtlCol="0">
            <a:spAutoFit/>
          </a:bodyPr>
          <a:lstStyle/>
          <a:p>
            <a:pPr algn="ctr"/>
            <a:r>
              <a:rPr lang="en-US" sz="1920" dirty="0">
                <a:cs typeface="Poppins" panose="00000500000000000000" pitchFamily="2" charset="0"/>
              </a:rPr>
              <a:t>Compliance refers to the implementation of EU law at the national level. ‘Convergence’ refers to a process of alignment with EU standards.</a:t>
            </a:r>
            <a:endParaRPr lang="en-GB" sz="1920" dirty="0">
              <a:cs typeface="Poppins" panose="00000500000000000000" pitchFamily="2" charset="0"/>
            </a:endParaRPr>
          </a:p>
        </p:txBody>
      </p:sp>
      <p:pic>
        <p:nvPicPr>
          <p:cNvPr id="4" name="Grafik 3">
            <a:extLst>
              <a:ext uri="{FF2B5EF4-FFF2-40B4-BE49-F238E27FC236}">
                <a16:creationId xmlns:a16="http://schemas.microsoft.com/office/drawing/2014/main" id="{01BBAC49-BC0E-56E9-4DFF-FFBDF8A0547A}"/>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DB3CD5E0-B1E3-43F3-A08F-8CA4C1EFE852}"/>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52FCF6B6-FE05-B6C1-3F62-67C1591A35F5}"/>
              </a:ext>
            </a:extLst>
          </p:cNvPr>
          <p:cNvPicPr>
            <a:picLocks noChangeAspect="1"/>
          </p:cNvPicPr>
          <p:nvPr/>
        </p:nvPicPr>
        <p:blipFill>
          <a:blip r:embed="rId3"/>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3ADA45EC-DEF5-67BA-9A4F-07ECA766FFF6}"/>
              </a:ext>
            </a:extLst>
          </p:cNvPr>
          <p:cNvSpPr txBox="1"/>
          <p:nvPr/>
        </p:nvSpPr>
        <p:spPr>
          <a:xfrm>
            <a:off x="6287099" y="912119"/>
            <a:ext cx="3496622" cy="1274195"/>
          </a:xfrm>
          <a:prstGeom prst="rect">
            <a:avLst/>
          </a:prstGeom>
          <a:noFill/>
        </p:spPr>
        <p:txBody>
          <a:bodyPr wrap="square" rtlCol="0">
            <a:spAutoFit/>
          </a:bodyPr>
          <a:lstStyle/>
          <a:p>
            <a:pPr algn="ctr"/>
            <a:r>
              <a:rPr lang="en-US" sz="1920" dirty="0">
                <a:cs typeface="Poppins" panose="00000500000000000000" pitchFamily="2" charset="0"/>
              </a:rPr>
              <a:t>The ability of the EU to ensure the well-being of all its citizens, minimize inequalities, and prevent exclusion.</a:t>
            </a:r>
            <a:endParaRPr lang="en-GB" sz="1920" dirty="0">
              <a:cs typeface="Poppins" panose="00000500000000000000" pitchFamily="2" charset="0"/>
            </a:endParaRPr>
          </a:p>
        </p:txBody>
      </p:sp>
      <p:pic>
        <p:nvPicPr>
          <p:cNvPr id="8" name="Grafik 7">
            <a:extLst>
              <a:ext uri="{FF2B5EF4-FFF2-40B4-BE49-F238E27FC236}">
                <a16:creationId xmlns:a16="http://schemas.microsoft.com/office/drawing/2014/main" id="{13A1CD34-D115-90A4-DA1F-04BF578A9646}"/>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2E3C3E54-6C2D-F7DB-5087-5655A71BAE08}"/>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BD551D3C-095B-1617-01B3-F096D8A91000}"/>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4F0F2E55-98A7-460F-4D03-50F29FE90DDB}"/>
              </a:ext>
            </a:extLst>
          </p:cNvPr>
          <p:cNvSpPr txBox="1"/>
          <p:nvPr/>
        </p:nvSpPr>
        <p:spPr>
          <a:xfrm>
            <a:off x="641073" y="4619122"/>
            <a:ext cx="4030660" cy="1569660"/>
          </a:xfrm>
          <a:prstGeom prst="rect">
            <a:avLst/>
          </a:prstGeom>
          <a:noFill/>
        </p:spPr>
        <p:txBody>
          <a:bodyPr wrap="square" rtlCol="0">
            <a:spAutoFit/>
          </a:bodyPr>
          <a:lstStyle/>
          <a:p>
            <a:pPr algn="ctr"/>
            <a:r>
              <a:rPr lang="en-GB" sz="1920" dirty="0"/>
              <a:t>The linking of countries and regions to one another, for example through economic, political, and security networks (such as transport, energy, or digital infrastructure).</a:t>
            </a:r>
            <a:endParaRPr lang="en-GB" sz="1920" dirty="0">
              <a:cs typeface="Poppins" panose="00000500000000000000" pitchFamily="2" charset="0"/>
            </a:endParaRPr>
          </a:p>
        </p:txBody>
      </p:sp>
      <p:pic>
        <p:nvPicPr>
          <p:cNvPr id="12" name="Grafik 11">
            <a:extLst>
              <a:ext uri="{FF2B5EF4-FFF2-40B4-BE49-F238E27FC236}">
                <a16:creationId xmlns:a16="http://schemas.microsoft.com/office/drawing/2014/main" id="{6BD2F09E-F084-E7FA-F159-AAA666F3E58F}"/>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A0A2161E-D221-4142-5731-4E3FE38C38EF}"/>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61CA2A60-0A91-5271-EC91-0D5ED1D84187}"/>
              </a:ext>
            </a:extLst>
          </p:cNvPr>
          <p:cNvPicPr>
            <a:picLocks noChangeAspect="1"/>
          </p:cNvPicPr>
          <p:nvPr/>
        </p:nvPicPr>
        <p:blipFill>
          <a:blip r:embed="rId3"/>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63B47802-4D9D-CAFC-5212-BE7AA2E5C139}"/>
              </a:ext>
            </a:extLst>
          </p:cNvPr>
          <p:cNvSpPr txBox="1"/>
          <p:nvPr/>
        </p:nvSpPr>
        <p:spPr>
          <a:xfrm>
            <a:off x="6063230" y="4747802"/>
            <a:ext cx="4034083" cy="1274195"/>
          </a:xfrm>
          <a:prstGeom prst="rect">
            <a:avLst/>
          </a:prstGeom>
          <a:noFill/>
        </p:spPr>
        <p:txBody>
          <a:bodyPr wrap="square" rtlCol="0">
            <a:spAutoFit/>
          </a:bodyPr>
          <a:lstStyle/>
          <a:p>
            <a:pPr algn="ctr"/>
            <a:r>
              <a:rPr lang="en-US" sz="1920" dirty="0">
                <a:cs typeface="Poppins" panose="00000500000000000000" pitchFamily="2" charset="0"/>
              </a:rPr>
              <a:t>A security approach that includes territorial, internal and human security by coherent use of all policies at the EU’s disposal.</a:t>
            </a:r>
            <a:endParaRPr lang="de-DE" sz="1920" dirty="0">
              <a:cs typeface="Poppins" panose="00000500000000000000" pitchFamily="2" charset="0"/>
            </a:endParaRPr>
          </a:p>
        </p:txBody>
      </p:sp>
      <p:pic>
        <p:nvPicPr>
          <p:cNvPr id="16" name="Grafik 15">
            <a:extLst>
              <a:ext uri="{FF2B5EF4-FFF2-40B4-BE49-F238E27FC236}">
                <a16:creationId xmlns:a16="http://schemas.microsoft.com/office/drawing/2014/main" id="{F49326D3-FB98-9BB5-1D2E-2D03A846C89D}"/>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6192035A-44E5-ECE9-9B27-2B73BE71D2D4}"/>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4134211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AA5B1-76C5-572A-D0AA-3A6ECF89DE30}"/>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EB6589DB-CA4C-0710-4556-58F52E87C523}"/>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8E81FFA1-2DC6-5FF7-5AD2-88DE2E8EA256}"/>
              </a:ext>
            </a:extLst>
          </p:cNvPr>
          <p:cNvSpPr txBox="1"/>
          <p:nvPr/>
        </p:nvSpPr>
        <p:spPr>
          <a:xfrm>
            <a:off x="1196628" y="696098"/>
            <a:ext cx="2919552" cy="1706236"/>
          </a:xfrm>
          <a:prstGeom prst="rect">
            <a:avLst/>
          </a:prstGeom>
          <a:noFill/>
        </p:spPr>
        <p:txBody>
          <a:bodyPr wrap="square" rtlCol="0">
            <a:spAutoFit/>
          </a:bodyPr>
          <a:lstStyle/>
          <a:p>
            <a:pPr algn="ctr"/>
            <a:r>
              <a:rPr lang="de-DE" sz="3496" b="1" dirty="0">
                <a:cs typeface="Poppins" panose="00000500000000000000" pitchFamily="2" charset="0"/>
              </a:rPr>
              <a:t>Credibility of the EU (</a:t>
            </a:r>
            <a:r>
              <a:rPr lang="de-DE" sz="3496" b="1" dirty="0" err="1">
                <a:cs typeface="Poppins" panose="00000500000000000000" pitchFamily="2" charset="0"/>
              </a:rPr>
              <a:t>Accession</a:t>
            </a:r>
            <a:r>
              <a:rPr lang="de-DE" sz="3496" b="1" dirty="0">
                <a:cs typeface="Poppins" panose="00000500000000000000" pitchFamily="2" charset="0"/>
              </a:rPr>
              <a:t>)</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4E0537F7-6739-CE63-5A9F-3D1B73020FEC}"/>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048BD33C-7EEC-A4D9-13C5-7BE0704D1F7F}"/>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BAD2CEA8-1A63-11B8-A407-FF60D556BA8B}"/>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344FB618-381E-CCC6-9B17-8810CB5C0B57}"/>
              </a:ext>
            </a:extLst>
          </p:cNvPr>
          <p:cNvSpPr txBox="1"/>
          <p:nvPr/>
        </p:nvSpPr>
        <p:spPr>
          <a:xfrm>
            <a:off x="6500103" y="965082"/>
            <a:ext cx="3070614" cy="1168269"/>
          </a:xfrm>
          <a:prstGeom prst="rect">
            <a:avLst/>
          </a:prstGeom>
          <a:noFill/>
        </p:spPr>
        <p:txBody>
          <a:bodyPr wrap="square" rtlCol="0">
            <a:spAutoFit/>
          </a:bodyPr>
          <a:lstStyle/>
          <a:p>
            <a:pPr algn="ctr"/>
            <a:r>
              <a:rPr lang="de-DE" sz="3496" b="1" dirty="0">
                <a:cs typeface="Poppins" panose="00000500000000000000" pitchFamily="2" charset="0"/>
              </a:rPr>
              <a:t>Critical Infrastructure</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395A633A-14E7-8394-65B7-BFA3AA851A53}"/>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DA89AE75-0188-23B9-1824-7BA33B77D5AD}"/>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A84D7539-4483-E664-90A4-A501FD8C27F8}"/>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372355E5-FE54-3AA8-BFDD-4659684DE420}"/>
              </a:ext>
            </a:extLst>
          </p:cNvPr>
          <p:cNvSpPr txBox="1"/>
          <p:nvPr/>
        </p:nvSpPr>
        <p:spPr>
          <a:xfrm>
            <a:off x="1196628" y="5069749"/>
            <a:ext cx="2919552" cy="630301"/>
          </a:xfrm>
          <a:prstGeom prst="rect">
            <a:avLst/>
          </a:prstGeom>
          <a:noFill/>
        </p:spPr>
        <p:txBody>
          <a:bodyPr wrap="square" rtlCol="0">
            <a:spAutoFit/>
          </a:bodyPr>
          <a:lstStyle/>
          <a:p>
            <a:pPr algn="ctr"/>
            <a:r>
              <a:rPr lang="de-DE" sz="3496" b="1" dirty="0">
                <a:cs typeface="Poppins" panose="00000500000000000000" pitchFamily="2" charset="0"/>
              </a:rPr>
              <a:t>Democracy</a:t>
            </a:r>
            <a:endParaRPr lang="en-GB" sz="3496" b="1" dirty="0">
              <a:cs typeface="Poppins" panose="00000500000000000000" pitchFamily="2" charset="0"/>
            </a:endParaRPr>
          </a:p>
        </p:txBody>
      </p:sp>
      <p:pic>
        <p:nvPicPr>
          <p:cNvPr id="12" name="Grafik 11">
            <a:extLst>
              <a:ext uri="{FF2B5EF4-FFF2-40B4-BE49-F238E27FC236}">
                <a16:creationId xmlns:a16="http://schemas.microsoft.com/office/drawing/2014/main" id="{16B2B226-7DA8-4DAE-C02E-38F798561CD1}"/>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57889881-9B15-2718-C381-B504C7E620D6}"/>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CF2DBC1B-382E-619D-3597-C3FF52D2A785}"/>
              </a:ext>
            </a:extLst>
          </p:cNvPr>
          <p:cNvPicPr>
            <a:picLocks noChangeAspect="1"/>
          </p:cNvPicPr>
          <p:nvPr/>
        </p:nvPicPr>
        <p:blipFill>
          <a:blip r:embed="rId2"/>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D3EF9CC5-0E44-A7BF-FC45-40A626C6E63E}"/>
              </a:ext>
            </a:extLst>
          </p:cNvPr>
          <p:cNvSpPr txBox="1"/>
          <p:nvPr/>
        </p:nvSpPr>
        <p:spPr>
          <a:xfrm>
            <a:off x="6236072" y="5065222"/>
            <a:ext cx="3598676" cy="630301"/>
          </a:xfrm>
          <a:prstGeom prst="rect">
            <a:avLst/>
          </a:prstGeom>
          <a:noFill/>
        </p:spPr>
        <p:txBody>
          <a:bodyPr wrap="square" rtlCol="0">
            <a:spAutoFit/>
          </a:bodyPr>
          <a:lstStyle/>
          <a:p>
            <a:pPr algn="ctr"/>
            <a:r>
              <a:rPr lang="de-DE" sz="3496" b="1" dirty="0" err="1">
                <a:cs typeface="Poppins" panose="00000500000000000000" pitchFamily="2" charset="0"/>
              </a:rPr>
              <a:t>Democratisation</a:t>
            </a:r>
            <a:endParaRPr lang="de-DE" sz="3496" b="1" dirty="0">
              <a:cs typeface="Poppins" panose="00000500000000000000" pitchFamily="2" charset="0"/>
            </a:endParaRPr>
          </a:p>
        </p:txBody>
      </p:sp>
      <p:pic>
        <p:nvPicPr>
          <p:cNvPr id="16" name="Grafik 15">
            <a:extLst>
              <a:ext uri="{FF2B5EF4-FFF2-40B4-BE49-F238E27FC236}">
                <a16:creationId xmlns:a16="http://schemas.microsoft.com/office/drawing/2014/main" id="{EE0BF2C8-1C1C-6498-DDC7-CD6E853C5010}"/>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58239920-14FB-7570-87D8-4E7B3ACB0EC5}"/>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345111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7B90C-DCC0-39CE-DF25-EE5686777B58}"/>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8DF4CDD9-E751-B5E4-F02E-AE17BC6361CD}"/>
              </a:ext>
            </a:extLst>
          </p:cNvPr>
          <p:cNvPicPr>
            <a:picLocks noChangeAspect="1"/>
          </p:cNvPicPr>
          <p:nvPr/>
        </p:nvPicPr>
        <p:blipFill>
          <a:blip r:embed="rId3"/>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00197863-5A3F-565B-9AA6-B5F50DFD9E3C}"/>
              </a:ext>
            </a:extLst>
          </p:cNvPr>
          <p:cNvSpPr txBox="1"/>
          <p:nvPr/>
        </p:nvSpPr>
        <p:spPr>
          <a:xfrm>
            <a:off x="938170" y="912120"/>
            <a:ext cx="3436465" cy="1274195"/>
          </a:xfrm>
          <a:prstGeom prst="rect">
            <a:avLst/>
          </a:prstGeom>
          <a:noFill/>
        </p:spPr>
        <p:txBody>
          <a:bodyPr wrap="square" rtlCol="0">
            <a:spAutoFit/>
          </a:bodyPr>
          <a:lstStyle/>
          <a:p>
            <a:pPr algn="ctr"/>
            <a:r>
              <a:rPr lang="en-GB" sz="1920" dirty="0">
                <a:cs typeface="Poppins" panose="00000500000000000000" pitchFamily="2" charset="0"/>
              </a:rPr>
              <a:t>Existential services like power grids and transport that society and economy need to work properly.</a:t>
            </a:r>
          </a:p>
        </p:txBody>
      </p:sp>
      <p:pic>
        <p:nvPicPr>
          <p:cNvPr id="4" name="Grafik 3">
            <a:extLst>
              <a:ext uri="{FF2B5EF4-FFF2-40B4-BE49-F238E27FC236}">
                <a16:creationId xmlns:a16="http://schemas.microsoft.com/office/drawing/2014/main" id="{32861624-523B-0F9D-E27C-61331DA7DD06}"/>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4BFDEF79-E9D1-77D7-30E7-4E26619A4F27}"/>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B9E89A5B-BCC2-35B3-8B4F-7EBB3BD584A8}"/>
              </a:ext>
            </a:extLst>
          </p:cNvPr>
          <p:cNvPicPr>
            <a:picLocks noChangeAspect="1"/>
          </p:cNvPicPr>
          <p:nvPr/>
        </p:nvPicPr>
        <p:blipFill>
          <a:blip r:embed="rId3"/>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266D6A53-184C-4331-FE3B-C5EFBA75C373}"/>
              </a:ext>
            </a:extLst>
          </p:cNvPr>
          <p:cNvSpPr txBox="1"/>
          <p:nvPr/>
        </p:nvSpPr>
        <p:spPr>
          <a:xfrm>
            <a:off x="5964106" y="579721"/>
            <a:ext cx="4170218" cy="1938992"/>
          </a:xfrm>
          <a:prstGeom prst="rect">
            <a:avLst/>
          </a:prstGeom>
          <a:noFill/>
        </p:spPr>
        <p:txBody>
          <a:bodyPr wrap="square" rtlCol="0">
            <a:spAutoFit/>
          </a:bodyPr>
          <a:lstStyle/>
          <a:p>
            <a:pPr algn="ctr"/>
            <a:r>
              <a:rPr lang="en-US" sz="2000" dirty="0"/>
              <a:t>Confidence that the EU will follow through on its accession conditions: excluding candidate countries that fail to comply with EU requirements and admitting countries that meet those requirements.</a:t>
            </a:r>
            <a:endParaRPr lang="en-GB" sz="1920" dirty="0">
              <a:cs typeface="Poppins" panose="00000500000000000000" pitchFamily="2" charset="0"/>
            </a:endParaRPr>
          </a:p>
        </p:txBody>
      </p:sp>
      <p:pic>
        <p:nvPicPr>
          <p:cNvPr id="8" name="Grafik 7">
            <a:extLst>
              <a:ext uri="{FF2B5EF4-FFF2-40B4-BE49-F238E27FC236}">
                <a16:creationId xmlns:a16="http://schemas.microsoft.com/office/drawing/2014/main" id="{D0826C28-5EB9-7560-9FC5-3A3A6D8DE6C6}"/>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F1929A86-F134-1A8D-BD34-A1BF48244B53}"/>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A3D49C32-084D-3D4C-F242-C2F80F4A79E6}"/>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5BC998ED-D5FE-1F00-E808-4C025236772C}"/>
              </a:ext>
            </a:extLst>
          </p:cNvPr>
          <p:cNvSpPr txBox="1"/>
          <p:nvPr/>
        </p:nvSpPr>
        <p:spPr>
          <a:xfrm>
            <a:off x="767826" y="4619122"/>
            <a:ext cx="3777154" cy="1569660"/>
          </a:xfrm>
          <a:prstGeom prst="rect">
            <a:avLst/>
          </a:prstGeom>
          <a:noFill/>
        </p:spPr>
        <p:txBody>
          <a:bodyPr wrap="square" rtlCol="0">
            <a:spAutoFit/>
          </a:bodyPr>
          <a:lstStyle/>
          <a:p>
            <a:pPr algn="ctr"/>
            <a:r>
              <a:rPr lang="en-US" sz="1920" dirty="0">
                <a:cs typeface="Poppins" panose="00000500000000000000" pitchFamily="2" charset="0"/>
              </a:rPr>
              <a:t>A process through which a country becomes more democratic, for example, by introducing free and fair elections and by expanding civil liberties.</a:t>
            </a:r>
            <a:endParaRPr lang="en-GB" sz="1920" dirty="0">
              <a:cs typeface="Poppins" panose="00000500000000000000" pitchFamily="2" charset="0"/>
            </a:endParaRPr>
          </a:p>
        </p:txBody>
      </p:sp>
      <p:pic>
        <p:nvPicPr>
          <p:cNvPr id="12" name="Grafik 11">
            <a:extLst>
              <a:ext uri="{FF2B5EF4-FFF2-40B4-BE49-F238E27FC236}">
                <a16:creationId xmlns:a16="http://schemas.microsoft.com/office/drawing/2014/main" id="{C6EF8BDD-0F71-29E4-12CD-6A010F3C5AEC}"/>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29E3A7C9-EDCF-A304-A1D1-6BDCDECFAEB4}"/>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144F37FA-A1D0-7311-3F68-C94B589A08F9}"/>
              </a:ext>
            </a:extLst>
          </p:cNvPr>
          <p:cNvPicPr>
            <a:picLocks noChangeAspect="1"/>
          </p:cNvPicPr>
          <p:nvPr/>
        </p:nvPicPr>
        <p:blipFill>
          <a:blip r:embed="rId3"/>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853F6244-6031-7A6F-D98B-A3D77D1186FC}"/>
              </a:ext>
            </a:extLst>
          </p:cNvPr>
          <p:cNvSpPr txBox="1"/>
          <p:nvPr/>
        </p:nvSpPr>
        <p:spPr>
          <a:xfrm>
            <a:off x="6057677" y="4471389"/>
            <a:ext cx="3955466" cy="1865126"/>
          </a:xfrm>
          <a:prstGeom prst="rect">
            <a:avLst/>
          </a:prstGeom>
          <a:noFill/>
        </p:spPr>
        <p:txBody>
          <a:bodyPr wrap="square" rtlCol="0">
            <a:spAutoFit/>
          </a:bodyPr>
          <a:lstStyle/>
          <a:p>
            <a:pPr algn="ctr"/>
            <a:r>
              <a:rPr lang="en-US" sz="1920" dirty="0">
                <a:cs typeface="Poppins" panose="00000500000000000000" pitchFamily="2" charset="0"/>
              </a:rPr>
              <a:t>A system of government in which the people exercise power through free and fair elections, and are free to exercise their fundamental rights, such as freedom of speech and freedom of assembly.</a:t>
            </a:r>
            <a:endParaRPr lang="de-DE" sz="1920" dirty="0">
              <a:cs typeface="Poppins" panose="00000500000000000000" pitchFamily="2" charset="0"/>
            </a:endParaRPr>
          </a:p>
        </p:txBody>
      </p:sp>
      <p:pic>
        <p:nvPicPr>
          <p:cNvPr id="16" name="Grafik 15">
            <a:extLst>
              <a:ext uri="{FF2B5EF4-FFF2-40B4-BE49-F238E27FC236}">
                <a16:creationId xmlns:a16="http://schemas.microsoft.com/office/drawing/2014/main" id="{152B899E-7A47-7EAA-AA0D-8BFEC75A8CE6}"/>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381ED61C-BC1A-7CBD-69C9-FA1BF1AA988D}"/>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1369284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BB7421-8C90-6A52-455A-A93BF5A2731F}"/>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C68A7756-57FA-F036-9AC3-481633A6E87C}"/>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8EF5A872-F813-88B0-7B87-29BAD2473D60}"/>
              </a:ext>
            </a:extLst>
          </p:cNvPr>
          <p:cNvSpPr txBox="1"/>
          <p:nvPr/>
        </p:nvSpPr>
        <p:spPr>
          <a:xfrm>
            <a:off x="1020093" y="696097"/>
            <a:ext cx="3272622" cy="1706236"/>
          </a:xfrm>
          <a:prstGeom prst="rect">
            <a:avLst/>
          </a:prstGeom>
          <a:noFill/>
        </p:spPr>
        <p:txBody>
          <a:bodyPr wrap="square" rtlCol="0">
            <a:spAutoFit/>
          </a:bodyPr>
          <a:lstStyle/>
          <a:p>
            <a:pPr algn="ctr"/>
            <a:r>
              <a:rPr lang="de-DE" sz="3496" b="1" dirty="0" err="1">
                <a:cs typeface="Poppins" panose="00000500000000000000" pitchFamily="2" charset="0"/>
              </a:rPr>
              <a:t>Differentiated</a:t>
            </a:r>
            <a:r>
              <a:rPr lang="de-DE" sz="3496" b="1" dirty="0">
                <a:cs typeface="Poppins" panose="00000500000000000000" pitchFamily="2" charset="0"/>
              </a:rPr>
              <a:t> European Integration</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E0AF2C11-87C1-128B-E438-191606CAF6C2}"/>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D97CD19C-1FD7-F89B-7341-D9981DF67475}"/>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E282D5DF-4804-34EF-B378-B5A57E15CC3C}"/>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32219BE7-02C3-1366-CE05-9532DC513B3A}"/>
              </a:ext>
            </a:extLst>
          </p:cNvPr>
          <p:cNvSpPr txBox="1"/>
          <p:nvPr/>
        </p:nvSpPr>
        <p:spPr>
          <a:xfrm>
            <a:off x="6224754" y="1234064"/>
            <a:ext cx="3696842" cy="630301"/>
          </a:xfrm>
          <a:prstGeom prst="rect">
            <a:avLst/>
          </a:prstGeom>
          <a:noFill/>
        </p:spPr>
        <p:txBody>
          <a:bodyPr wrap="square" rtlCol="0">
            <a:spAutoFit/>
          </a:bodyPr>
          <a:lstStyle/>
          <a:p>
            <a:pPr algn="ctr"/>
            <a:r>
              <a:rPr lang="de-DE" sz="3496" b="1" dirty="0">
                <a:cs typeface="Poppins" panose="00000500000000000000" pitchFamily="2" charset="0"/>
              </a:rPr>
              <a:t>EU Integration</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DEE56DE4-02CF-284B-0A4D-B60D869936C8}"/>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439A5A56-B497-31AD-76BF-2DCE649DD9AC}"/>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D3446367-4EF3-09B3-02BA-BCBD48C79F44}"/>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4350F007-3EE3-45E5-ADC5-7B22017899C2}"/>
              </a:ext>
            </a:extLst>
          </p:cNvPr>
          <p:cNvSpPr txBox="1"/>
          <p:nvPr/>
        </p:nvSpPr>
        <p:spPr>
          <a:xfrm>
            <a:off x="1196627" y="4800763"/>
            <a:ext cx="3096088" cy="1168269"/>
          </a:xfrm>
          <a:prstGeom prst="rect">
            <a:avLst/>
          </a:prstGeom>
          <a:noFill/>
        </p:spPr>
        <p:txBody>
          <a:bodyPr wrap="square" rtlCol="0">
            <a:spAutoFit/>
          </a:bodyPr>
          <a:lstStyle/>
          <a:p>
            <a:pPr algn="ctr"/>
            <a:r>
              <a:rPr lang="de-DE" sz="3496" b="1" dirty="0">
                <a:cs typeface="Poppins" panose="00000500000000000000" pitchFamily="2" charset="0"/>
              </a:rPr>
              <a:t>EU Integration Models</a:t>
            </a:r>
            <a:endParaRPr lang="en-GB" sz="3496" b="1" dirty="0">
              <a:cs typeface="Poppins" panose="00000500000000000000" pitchFamily="2" charset="0"/>
            </a:endParaRPr>
          </a:p>
        </p:txBody>
      </p:sp>
      <p:pic>
        <p:nvPicPr>
          <p:cNvPr id="12" name="Grafik 11">
            <a:extLst>
              <a:ext uri="{FF2B5EF4-FFF2-40B4-BE49-F238E27FC236}">
                <a16:creationId xmlns:a16="http://schemas.microsoft.com/office/drawing/2014/main" id="{D3A2E42E-7244-D97E-4323-8C3EC982D8B8}"/>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51C70C12-6081-2DED-4E17-A7385D8AD30A}"/>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EFEA1B75-4A7E-C998-EF0A-705F2D374A93}"/>
              </a:ext>
            </a:extLst>
          </p:cNvPr>
          <p:cNvPicPr>
            <a:picLocks noChangeAspect="1"/>
          </p:cNvPicPr>
          <p:nvPr/>
        </p:nvPicPr>
        <p:blipFill>
          <a:blip r:embed="rId2"/>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9E6FB591-CAC6-7F4B-FFBA-7A8DAAD8B8A9}"/>
              </a:ext>
            </a:extLst>
          </p:cNvPr>
          <p:cNvSpPr txBox="1"/>
          <p:nvPr/>
        </p:nvSpPr>
        <p:spPr>
          <a:xfrm>
            <a:off x="6500103" y="4771949"/>
            <a:ext cx="3146145" cy="1168269"/>
          </a:xfrm>
          <a:prstGeom prst="rect">
            <a:avLst/>
          </a:prstGeom>
          <a:noFill/>
        </p:spPr>
        <p:txBody>
          <a:bodyPr wrap="square" rtlCol="0">
            <a:spAutoFit/>
          </a:bodyPr>
          <a:lstStyle/>
          <a:p>
            <a:pPr algn="ctr"/>
            <a:r>
              <a:rPr lang="de-DE" sz="3496" b="1" dirty="0">
                <a:cs typeface="Poppins" panose="00000500000000000000" pitchFamily="2" charset="0"/>
              </a:rPr>
              <a:t>External Differentiation</a:t>
            </a:r>
          </a:p>
        </p:txBody>
      </p:sp>
      <p:pic>
        <p:nvPicPr>
          <p:cNvPr id="16" name="Grafik 15">
            <a:extLst>
              <a:ext uri="{FF2B5EF4-FFF2-40B4-BE49-F238E27FC236}">
                <a16:creationId xmlns:a16="http://schemas.microsoft.com/office/drawing/2014/main" id="{C6FB118E-6832-BE6B-1848-61DB0EA36602}"/>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A4A3BD83-EE7D-D011-C061-E038FC1C4D89}"/>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163082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9355E-303C-6C3D-258D-A50FAF143DD3}"/>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0D86DAF6-4C61-AF6C-64CA-9D277666F496}"/>
              </a:ext>
            </a:extLst>
          </p:cNvPr>
          <p:cNvPicPr>
            <a:picLocks noChangeAspect="1"/>
          </p:cNvPicPr>
          <p:nvPr/>
        </p:nvPicPr>
        <p:blipFill>
          <a:blip r:embed="rId3"/>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6E847F96-F8A4-42A8-C2D8-93A148CDEBE1}"/>
              </a:ext>
            </a:extLst>
          </p:cNvPr>
          <p:cNvSpPr txBox="1"/>
          <p:nvPr/>
        </p:nvSpPr>
        <p:spPr>
          <a:xfrm>
            <a:off x="646333" y="783440"/>
            <a:ext cx="3965191" cy="1631216"/>
          </a:xfrm>
          <a:prstGeom prst="rect">
            <a:avLst/>
          </a:prstGeom>
          <a:noFill/>
        </p:spPr>
        <p:txBody>
          <a:bodyPr wrap="square" rtlCol="0">
            <a:spAutoFit/>
          </a:bodyPr>
          <a:lstStyle/>
          <a:p>
            <a:pPr algn="ctr"/>
            <a:r>
              <a:rPr lang="en-GB" sz="1920" dirty="0"/>
              <a:t>The ongoing process where European countries bring their laws, economies, and politics closer together to cooperate more closely and build a united region.</a:t>
            </a:r>
            <a:endParaRPr lang="en-GB" sz="1920" dirty="0">
              <a:cs typeface="Poppins" panose="00000500000000000000" pitchFamily="2" charset="0"/>
            </a:endParaRPr>
          </a:p>
        </p:txBody>
      </p:sp>
      <p:pic>
        <p:nvPicPr>
          <p:cNvPr id="4" name="Grafik 3">
            <a:extLst>
              <a:ext uri="{FF2B5EF4-FFF2-40B4-BE49-F238E27FC236}">
                <a16:creationId xmlns:a16="http://schemas.microsoft.com/office/drawing/2014/main" id="{E1BC7457-72CC-F0BE-13F0-F036BCB7D6CD}"/>
              </a:ext>
            </a:extLst>
          </p:cNvPr>
          <p:cNvPicPr>
            <a:picLocks noChangeAspect="1"/>
          </p:cNvPicPr>
          <p:nvPr/>
        </p:nvPicPr>
        <p:blipFill>
          <a:blip r:embed="rId4"/>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92482BDA-9405-62B5-9629-2BE363A5E410}"/>
              </a:ext>
            </a:extLst>
          </p:cNvPr>
          <p:cNvSpPr/>
          <p:nvPr/>
        </p:nvSpPr>
        <p:spPr>
          <a:xfrm>
            <a:off x="143436"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E2A8BE79-3F9C-7EC2-6CDE-3CAF72145EB0}"/>
              </a:ext>
            </a:extLst>
          </p:cNvPr>
          <p:cNvPicPr>
            <a:picLocks noChangeAspect="1"/>
          </p:cNvPicPr>
          <p:nvPr/>
        </p:nvPicPr>
        <p:blipFill>
          <a:blip r:embed="rId3"/>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A51CA8DC-75CE-A38E-CBF5-01D645140273}"/>
              </a:ext>
            </a:extLst>
          </p:cNvPr>
          <p:cNvSpPr txBox="1"/>
          <p:nvPr/>
        </p:nvSpPr>
        <p:spPr>
          <a:xfrm>
            <a:off x="6097121" y="468919"/>
            <a:ext cx="3876576" cy="2160591"/>
          </a:xfrm>
          <a:prstGeom prst="rect">
            <a:avLst/>
          </a:prstGeom>
          <a:noFill/>
        </p:spPr>
        <p:txBody>
          <a:bodyPr wrap="square" rtlCol="0">
            <a:spAutoFit/>
          </a:bodyPr>
          <a:lstStyle/>
          <a:p>
            <a:pPr algn="ctr"/>
            <a:r>
              <a:rPr lang="en-US" sz="1920" dirty="0">
                <a:cs typeface="Poppins" panose="00000500000000000000" pitchFamily="2" charset="0"/>
              </a:rPr>
              <a:t>A principle that enables EU Member States to engage at different levels or in different areas of integration, so that some countries can pursue deeper cooperation whilst others opt out or join at a later stage</a:t>
            </a:r>
            <a:r>
              <a:rPr lang="en-GB" sz="1920" dirty="0">
                <a:cs typeface="Poppins" panose="00000500000000000000" pitchFamily="2" charset="0"/>
              </a:rPr>
              <a:t>.</a:t>
            </a:r>
          </a:p>
        </p:txBody>
      </p:sp>
      <p:pic>
        <p:nvPicPr>
          <p:cNvPr id="8" name="Grafik 7">
            <a:extLst>
              <a:ext uri="{FF2B5EF4-FFF2-40B4-BE49-F238E27FC236}">
                <a16:creationId xmlns:a16="http://schemas.microsoft.com/office/drawing/2014/main" id="{9A04972F-29EC-5C97-9F5E-1330E9AE9372}"/>
              </a:ext>
            </a:extLst>
          </p:cNvPr>
          <p:cNvPicPr>
            <a:picLocks noChangeAspect="1"/>
          </p:cNvPicPr>
          <p:nvPr/>
        </p:nvPicPr>
        <p:blipFill>
          <a:blip r:embed="rId4"/>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D3577973-A0F2-D710-3ADD-6339C999BB22}"/>
              </a:ext>
            </a:extLst>
          </p:cNvPr>
          <p:cNvSpPr/>
          <p:nvPr/>
        </p:nvSpPr>
        <p:spPr>
          <a:xfrm>
            <a:off x="5522442" y="157883"/>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2AD3B093-A2FB-AC47-3901-A0179BFB2960}"/>
              </a:ext>
            </a:extLst>
          </p:cNvPr>
          <p:cNvPicPr>
            <a:picLocks noChangeAspect="1"/>
          </p:cNvPicPr>
          <p:nvPr/>
        </p:nvPicPr>
        <p:blipFill>
          <a:blip r:embed="rId3"/>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FE428A47-B0B5-1E8B-9FCD-66D82D1BBB94}"/>
              </a:ext>
            </a:extLst>
          </p:cNvPr>
          <p:cNvSpPr txBox="1"/>
          <p:nvPr/>
        </p:nvSpPr>
        <p:spPr>
          <a:xfrm>
            <a:off x="608875" y="4230738"/>
            <a:ext cx="4020139" cy="2308324"/>
          </a:xfrm>
          <a:prstGeom prst="rect">
            <a:avLst/>
          </a:prstGeom>
          <a:noFill/>
        </p:spPr>
        <p:txBody>
          <a:bodyPr wrap="square" rtlCol="0">
            <a:spAutoFit/>
          </a:bodyPr>
          <a:lstStyle/>
          <a:p>
            <a:pPr algn="ctr"/>
            <a:r>
              <a:rPr lang="en-US" dirty="0"/>
              <a:t>When the EU establishes a relationship with non-EU countries through agreements that grant them participation in, alignment with, or access to specific EU policies, </a:t>
            </a:r>
            <a:r>
              <a:rPr lang="en-US" dirty="0" err="1"/>
              <a:t>programmes</a:t>
            </a:r>
            <a:r>
              <a:rPr lang="en-US" dirty="0"/>
              <a:t>, rules, or forms of cooperation without full EU membership.</a:t>
            </a:r>
            <a:endParaRPr lang="en-GB" dirty="0">
              <a:cs typeface="Poppins" panose="00000500000000000000" pitchFamily="2" charset="0"/>
            </a:endParaRPr>
          </a:p>
        </p:txBody>
      </p:sp>
      <p:pic>
        <p:nvPicPr>
          <p:cNvPr id="12" name="Grafik 11">
            <a:extLst>
              <a:ext uri="{FF2B5EF4-FFF2-40B4-BE49-F238E27FC236}">
                <a16:creationId xmlns:a16="http://schemas.microsoft.com/office/drawing/2014/main" id="{6B94186E-3F82-6AB9-DC94-63C535CE8371}"/>
              </a:ext>
            </a:extLst>
          </p:cNvPr>
          <p:cNvPicPr>
            <a:picLocks noChangeAspect="1"/>
          </p:cNvPicPr>
          <p:nvPr/>
        </p:nvPicPr>
        <p:blipFill>
          <a:blip r:embed="rId4"/>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C89D52B8-3D8F-FBE1-CDC2-E4D7DFF7B789}"/>
              </a:ext>
            </a:extLst>
          </p:cNvPr>
          <p:cNvSpPr/>
          <p:nvPr/>
        </p:nvSpPr>
        <p:spPr>
          <a:xfrm>
            <a:off x="143436"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232E1FE4-6A9B-A611-0C00-1CB1DE7229D1}"/>
              </a:ext>
            </a:extLst>
          </p:cNvPr>
          <p:cNvPicPr>
            <a:picLocks noChangeAspect="1"/>
          </p:cNvPicPr>
          <p:nvPr/>
        </p:nvPicPr>
        <p:blipFill>
          <a:blip r:embed="rId3"/>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87F12E78-7978-F9A6-9DC6-F5AE12871179}"/>
              </a:ext>
            </a:extLst>
          </p:cNvPr>
          <p:cNvSpPr txBox="1"/>
          <p:nvPr/>
        </p:nvSpPr>
        <p:spPr>
          <a:xfrm>
            <a:off x="6575633" y="4747802"/>
            <a:ext cx="3398064" cy="978729"/>
          </a:xfrm>
          <a:prstGeom prst="rect">
            <a:avLst/>
          </a:prstGeom>
          <a:noFill/>
        </p:spPr>
        <p:txBody>
          <a:bodyPr wrap="square" rtlCol="0">
            <a:spAutoFit/>
          </a:bodyPr>
          <a:lstStyle/>
          <a:p>
            <a:pPr algn="ctr"/>
            <a:r>
              <a:rPr lang="en-GB" sz="1920" dirty="0">
                <a:cs typeface="Poppins" panose="00000500000000000000" pitchFamily="2" charset="0"/>
              </a:rPr>
              <a:t>Different plans and ideas for how European countries can work with or join the EU.</a:t>
            </a:r>
            <a:endParaRPr lang="de-DE" sz="1920" dirty="0">
              <a:cs typeface="Poppins" panose="00000500000000000000" pitchFamily="2" charset="0"/>
            </a:endParaRPr>
          </a:p>
        </p:txBody>
      </p:sp>
      <p:pic>
        <p:nvPicPr>
          <p:cNvPr id="16" name="Grafik 15">
            <a:extLst>
              <a:ext uri="{FF2B5EF4-FFF2-40B4-BE49-F238E27FC236}">
                <a16:creationId xmlns:a16="http://schemas.microsoft.com/office/drawing/2014/main" id="{E493C97E-B4F3-C5AE-95A1-10AEEBC988F1}"/>
              </a:ext>
            </a:extLst>
          </p:cNvPr>
          <p:cNvPicPr>
            <a:picLocks noChangeAspect="1"/>
          </p:cNvPicPr>
          <p:nvPr/>
        </p:nvPicPr>
        <p:blipFill>
          <a:blip r:embed="rId4"/>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EF018CA1-2952-E3C9-970B-BC49BA9790C7}"/>
              </a:ext>
            </a:extLst>
          </p:cNvPr>
          <p:cNvSpPr/>
          <p:nvPr/>
        </p:nvSpPr>
        <p:spPr>
          <a:xfrm>
            <a:off x="5522442" y="3993565"/>
            <a:ext cx="5025936" cy="278267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886779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B80FF-2D8C-CCAA-1BE2-DE65F3FF3D9C}"/>
            </a:ext>
          </a:extLst>
        </p:cNvPr>
        <p:cNvGrpSpPr/>
        <p:nvPr/>
      </p:nvGrpSpPr>
      <p:grpSpPr>
        <a:xfrm>
          <a:off x="0" y="0"/>
          <a:ext cx="0" cy="0"/>
          <a:chOff x="0" y="0"/>
          <a:chExt cx="0" cy="0"/>
        </a:xfrm>
      </p:grpSpPr>
      <p:pic>
        <p:nvPicPr>
          <p:cNvPr id="2" name="Grafik 1">
            <a:extLst>
              <a:ext uri="{FF2B5EF4-FFF2-40B4-BE49-F238E27FC236}">
                <a16:creationId xmlns:a16="http://schemas.microsoft.com/office/drawing/2014/main" id="{108F52CB-1FD6-935A-7EF0-38F424FF7F3D}"/>
              </a:ext>
            </a:extLst>
          </p:cNvPr>
          <p:cNvPicPr>
            <a:picLocks noChangeAspect="1"/>
          </p:cNvPicPr>
          <p:nvPr/>
        </p:nvPicPr>
        <p:blipFill>
          <a:blip r:embed="rId2"/>
          <a:stretch>
            <a:fillRect/>
          </a:stretch>
        </p:blipFill>
        <p:spPr>
          <a:xfrm>
            <a:off x="4267242" y="3077456"/>
            <a:ext cx="902130" cy="488654"/>
          </a:xfrm>
          <a:prstGeom prst="rect">
            <a:avLst/>
          </a:prstGeom>
        </p:spPr>
      </p:pic>
      <p:sp>
        <p:nvSpPr>
          <p:cNvPr id="3" name="Textfeld 2">
            <a:extLst>
              <a:ext uri="{FF2B5EF4-FFF2-40B4-BE49-F238E27FC236}">
                <a16:creationId xmlns:a16="http://schemas.microsoft.com/office/drawing/2014/main" id="{67B08063-A0F8-7AEF-E4F9-8DA5FA4DCD9B}"/>
              </a:ext>
            </a:extLst>
          </p:cNvPr>
          <p:cNvSpPr txBox="1"/>
          <p:nvPr/>
        </p:nvSpPr>
        <p:spPr>
          <a:xfrm>
            <a:off x="1196627" y="696097"/>
            <a:ext cx="2919552" cy="1706236"/>
          </a:xfrm>
          <a:prstGeom prst="rect">
            <a:avLst/>
          </a:prstGeom>
          <a:noFill/>
        </p:spPr>
        <p:txBody>
          <a:bodyPr wrap="square" rtlCol="0">
            <a:spAutoFit/>
          </a:bodyPr>
          <a:lstStyle/>
          <a:p>
            <a:pPr algn="ctr"/>
            <a:r>
              <a:rPr lang="de-DE" sz="3496" b="1" dirty="0">
                <a:cs typeface="Poppins" panose="00000500000000000000" pitchFamily="2" charset="0"/>
              </a:rPr>
              <a:t>Flexible European Integration</a:t>
            </a:r>
            <a:endParaRPr lang="en-GB" sz="3496" b="1" dirty="0">
              <a:cs typeface="Poppins" panose="00000500000000000000" pitchFamily="2" charset="0"/>
            </a:endParaRPr>
          </a:p>
        </p:txBody>
      </p:sp>
      <p:pic>
        <p:nvPicPr>
          <p:cNvPr id="4" name="Grafik 3">
            <a:extLst>
              <a:ext uri="{FF2B5EF4-FFF2-40B4-BE49-F238E27FC236}">
                <a16:creationId xmlns:a16="http://schemas.microsoft.com/office/drawing/2014/main" id="{01C9CF8C-78D1-8FF0-CF53-0FFD3B290DDF}"/>
              </a:ext>
            </a:extLst>
          </p:cNvPr>
          <p:cNvPicPr>
            <a:picLocks noChangeAspect="1"/>
          </p:cNvPicPr>
          <p:nvPr/>
        </p:nvPicPr>
        <p:blipFill>
          <a:blip r:embed="rId3"/>
          <a:stretch>
            <a:fillRect/>
          </a:stretch>
        </p:blipFill>
        <p:spPr>
          <a:xfrm>
            <a:off x="143436" y="3174004"/>
            <a:ext cx="1336261" cy="295559"/>
          </a:xfrm>
          <a:prstGeom prst="rect">
            <a:avLst/>
          </a:prstGeom>
        </p:spPr>
      </p:pic>
      <p:sp>
        <p:nvSpPr>
          <p:cNvPr id="5" name="Rechteck 4">
            <a:extLst>
              <a:ext uri="{FF2B5EF4-FFF2-40B4-BE49-F238E27FC236}">
                <a16:creationId xmlns:a16="http://schemas.microsoft.com/office/drawing/2014/main" id="{DBA0C98C-72A2-6347-367A-39113C486484}"/>
              </a:ext>
            </a:extLst>
          </p:cNvPr>
          <p:cNvSpPr/>
          <p:nvPr/>
        </p:nvSpPr>
        <p:spPr>
          <a:xfrm>
            <a:off x="143436"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6" name="Grafik 5">
            <a:extLst>
              <a:ext uri="{FF2B5EF4-FFF2-40B4-BE49-F238E27FC236}">
                <a16:creationId xmlns:a16="http://schemas.microsoft.com/office/drawing/2014/main" id="{5ACAFB10-3AA9-5108-61AA-456705F166A9}"/>
              </a:ext>
            </a:extLst>
          </p:cNvPr>
          <p:cNvPicPr>
            <a:picLocks noChangeAspect="1"/>
          </p:cNvPicPr>
          <p:nvPr/>
        </p:nvPicPr>
        <p:blipFill>
          <a:blip r:embed="rId2"/>
          <a:stretch>
            <a:fillRect/>
          </a:stretch>
        </p:blipFill>
        <p:spPr>
          <a:xfrm>
            <a:off x="9646248" y="3077456"/>
            <a:ext cx="902130" cy="488654"/>
          </a:xfrm>
          <a:prstGeom prst="rect">
            <a:avLst/>
          </a:prstGeom>
        </p:spPr>
      </p:pic>
      <p:sp>
        <p:nvSpPr>
          <p:cNvPr id="7" name="Textfeld 6">
            <a:extLst>
              <a:ext uri="{FF2B5EF4-FFF2-40B4-BE49-F238E27FC236}">
                <a16:creationId xmlns:a16="http://schemas.microsoft.com/office/drawing/2014/main" id="{9C0260D3-2640-5D93-71B7-4997D47783D0}"/>
              </a:ext>
            </a:extLst>
          </p:cNvPr>
          <p:cNvSpPr txBox="1"/>
          <p:nvPr/>
        </p:nvSpPr>
        <p:spPr>
          <a:xfrm>
            <a:off x="6575634" y="1234064"/>
            <a:ext cx="2919552" cy="630301"/>
          </a:xfrm>
          <a:prstGeom prst="rect">
            <a:avLst/>
          </a:prstGeom>
          <a:noFill/>
        </p:spPr>
        <p:txBody>
          <a:bodyPr wrap="square" rtlCol="0">
            <a:spAutoFit/>
          </a:bodyPr>
          <a:lstStyle/>
          <a:p>
            <a:pPr algn="ctr"/>
            <a:r>
              <a:rPr lang="de-DE" sz="3496" b="1" dirty="0" err="1">
                <a:cs typeface="Poppins" panose="00000500000000000000" pitchFamily="2" charset="0"/>
              </a:rPr>
              <a:t>Geopolitics</a:t>
            </a:r>
            <a:endParaRPr lang="en-GB" sz="3496" b="1" dirty="0">
              <a:cs typeface="Poppins" panose="00000500000000000000" pitchFamily="2" charset="0"/>
            </a:endParaRPr>
          </a:p>
        </p:txBody>
      </p:sp>
      <p:pic>
        <p:nvPicPr>
          <p:cNvPr id="8" name="Grafik 7">
            <a:extLst>
              <a:ext uri="{FF2B5EF4-FFF2-40B4-BE49-F238E27FC236}">
                <a16:creationId xmlns:a16="http://schemas.microsoft.com/office/drawing/2014/main" id="{55F5BCAF-B565-F6C5-6147-5E992B21189C}"/>
              </a:ext>
            </a:extLst>
          </p:cNvPr>
          <p:cNvPicPr>
            <a:picLocks noChangeAspect="1"/>
          </p:cNvPicPr>
          <p:nvPr/>
        </p:nvPicPr>
        <p:blipFill>
          <a:blip r:embed="rId3"/>
          <a:stretch>
            <a:fillRect/>
          </a:stretch>
        </p:blipFill>
        <p:spPr>
          <a:xfrm>
            <a:off x="5522442" y="3174004"/>
            <a:ext cx="1336261" cy="295559"/>
          </a:xfrm>
          <a:prstGeom prst="rect">
            <a:avLst/>
          </a:prstGeom>
        </p:spPr>
      </p:pic>
      <p:sp>
        <p:nvSpPr>
          <p:cNvPr id="9" name="Rechteck 8">
            <a:extLst>
              <a:ext uri="{FF2B5EF4-FFF2-40B4-BE49-F238E27FC236}">
                <a16:creationId xmlns:a16="http://schemas.microsoft.com/office/drawing/2014/main" id="{2B6BDDE3-BB07-3EB8-F05C-C31AABBB67B2}"/>
              </a:ext>
            </a:extLst>
          </p:cNvPr>
          <p:cNvSpPr/>
          <p:nvPr/>
        </p:nvSpPr>
        <p:spPr>
          <a:xfrm>
            <a:off x="5522442" y="157883"/>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0" name="Grafik 9">
            <a:extLst>
              <a:ext uri="{FF2B5EF4-FFF2-40B4-BE49-F238E27FC236}">
                <a16:creationId xmlns:a16="http://schemas.microsoft.com/office/drawing/2014/main" id="{51E515D1-A428-56AD-E1B8-2DDCE6BFF3BE}"/>
              </a:ext>
            </a:extLst>
          </p:cNvPr>
          <p:cNvPicPr>
            <a:picLocks noChangeAspect="1"/>
          </p:cNvPicPr>
          <p:nvPr/>
        </p:nvPicPr>
        <p:blipFill>
          <a:blip r:embed="rId2"/>
          <a:stretch>
            <a:fillRect/>
          </a:stretch>
        </p:blipFill>
        <p:spPr>
          <a:xfrm>
            <a:off x="4267242" y="6913138"/>
            <a:ext cx="902130" cy="488654"/>
          </a:xfrm>
          <a:prstGeom prst="rect">
            <a:avLst/>
          </a:prstGeom>
        </p:spPr>
      </p:pic>
      <p:sp>
        <p:nvSpPr>
          <p:cNvPr id="11" name="Textfeld 10">
            <a:extLst>
              <a:ext uri="{FF2B5EF4-FFF2-40B4-BE49-F238E27FC236}">
                <a16:creationId xmlns:a16="http://schemas.microsoft.com/office/drawing/2014/main" id="{72512A74-EEBA-A038-D904-7BBE67CE2A41}"/>
              </a:ext>
            </a:extLst>
          </p:cNvPr>
          <p:cNvSpPr txBox="1"/>
          <p:nvPr/>
        </p:nvSpPr>
        <p:spPr>
          <a:xfrm>
            <a:off x="1148744" y="4800762"/>
            <a:ext cx="2919552" cy="1168269"/>
          </a:xfrm>
          <a:prstGeom prst="rect">
            <a:avLst/>
          </a:prstGeom>
          <a:noFill/>
        </p:spPr>
        <p:txBody>
          <a:bodyPr wrap="square" rtlCol="0">
            <a:spAutoFit/>
          </a:bodyPr>
          <a:lstStyle/>
          <a:p>
            <a:pPr algn="ctr"/>
            <a:r>
              <a:rPr lang="de-DE" sz="3496" b="1" dirty="0">
                <a:cs typeface="Poppins" panose="00000500000000000000" pitchFamily="2" charset="0"/>
              </a:rPr>
              <a:t>Gradual Integration</a:t>
            </a:r>
            <a:endParaRPr lang="en-GB" sz="3496" b="1" dirty="0">
              <a:cs typeface="Poppins" panose="00000500000000000000" pitchFamily="2" charset="0"/>
            </a:endParaRPr>
          </a:p>
        </p:txBody>
      </p:sp>
      <p:pic>
        <p:nvPicPr>
          <p:cNvPr id="12" name="Grafik 11">
            <a:extLst>
              <a:ext uri="{FF2B5EF4-FFF2-40B4-BE49-F238E27FC236}">
                <a16:creationId xmlns:a16="http://schemas.microsoft.com/office/drawing/2014/main" id="{49CDACFD-1CED-5B03-5CF4-26B02AEF84D6}"/>
              </a:ext>
            </a:extLst>
          </p:cNvPr>
          <p:cNvPicPr>
            <a:picLocks noChangeAspect="1"/>
          </p:cNvPicPr>
          <p:nvPr/>
        </p:nvPicPr>
        <p:blipFill>
          <a:blip r:embed="rId3"/>
          <a:stretch>
            <a:fillRect/>
          </a:stretch>
        </p:blipFill>
        <p:spPr>
          <a:xfrm>
            <a:off x="143436" y="7009686"/>
            <a:ext cx="1336261" cy="295559"/>
          </a:xfrm>
          <a:prstGeom prst="rect">
            <a:avLst/>
          </a:prstGeom>
        </p:spPr>
      </p:pic>
      <p:sp>
        <p:nvSpPr>
          <p:cNvPr id="13" name="Rechteck 12">
            <a:extLst>
              <a:ext uri="{FF2B5EF4-FFF2-40B4-BE49-F238E27FC236}">
                <a16:creationId xmlns:a16="http://schemas.microsoft.com/office/drawing/2014/main" id="{DDD79A4F-368F-3531-22C0-26BB90AEC034}"/>
              </a:ext>
            </a:extLst>
          </p:cNvPr>
          <p:cNvSpPr/>
          <p:nvPr/>
        </p:nvSpPr>
        <p:spPr>
          <a:xfrm>
            <a:off x="143436"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pic>
        <p:nvPicPr>
          <p:cNvPr id="14" name="Grafik 13">
            <a:extLst>
              <a:ext uri="{FF2B5EF4-FFF2-40B4-BE49-F238E27FC236}">
                <a16:creationId xmlns:a16="http://schemas.microsoft.com/office/drawing/2014/main" id="{91817AED-3BE4-3C1D-242B-44D9624D0932}"/>
              </a:ext>
            </a:extLst>
          </p:cNvPr>
          <p:cNvPicPr>
            <a:picLocks noChangeAspect="1"/>
          </p:cNvPicPr>
          <p:nvPr/>
        </p:nvPicPr>
        <p:blipFill>
          <a:blip r:embed="rId2"/>
          <a:stretch>
            <a:fillRect/>
          </a:stretch>
        </p:blipFill>
        <p:spPr>
          <a:xfrm>
            <a:off x="9646248" y="6913138"/>
            <a:ext cx="902130" cy="488654"/>
          </a:xfrm>
          <a:prstGeom prst="rect">
            <a:avLst/>
          </a:prstGeom>
        </p:spPr>
      </p:pic>
      <p:sp>
        <p:nvSpPr>
          <p:cNvPr id="15" name="Textfeld 14">
            <a:extLst>
              <a:ext uri="{FF2B5EF4-FFF2-40B4-BE49-F238E27FC236}">
                <a16:creationId xmlns:a16="http://schemas.microsoft.com/office/drawing/2014/main" id="{981C9BFB-5544-895B-C230-F1264CFDEFDC}"/>
              </a:ext>
            </a:extLst>
          </p:cNvPr>
          <p:cNvSpPr txBox="1"/>
          <p:nvPr/>
        </p:nvSpPr>
        <p:spPr>
          <a:xfrm>
            <a:off x="6239841" y="4800762"/>
            <a:ext cx="3591137" cy="1168269"/>
          </a:xfrm>
          <a:prstGeom prst="rect">
            <a:avLst/>
          </a:prstGeom>
          <a:noFill/>
        </p:spPr>
        <p:txBody>
          <a:bodyPr wrap="square" rtlCol="0">
            <a:spAutoFit/>
          </a:bodyPr>
          <a:lstStyle/>
          <a:p>
            <a:pPr algn="ctr"/>
            <a:r>
              <a:rPr lang="de-DE" sz="3496" b="1" dirty="0">
                <a:cs typeface="Poppins" panose="00000500000000000000" pitchFamily="2" charset="0"/>
              </a:rPr>
              <a:t>Hybrid Threats / Hybrid War</a:t>
            </a:r>
          </a:p>
        </p:txBody>
      </p:sp>
      <p:pic>
        <p:nvPicPr>
          <p:cNvPr id="16" name="Grafik 15">
            <a:extLst>
              <a:ext uri="{FF2B5EF4-FFF2-40B4-BE49-F238E27FC236}">
                <a16:creationId xmlns:a16="http://schemas.microsoft.com/office/drawing/2014/main" id="{E39E0BF1-BA3F-06B0-1854-F5189809C1B7}"/>
              </a:ext>
            </a:extLst>
          </p:cNvPr>
          <p:cNvPicPr>
            <a:picLocks noChangeAspect="1"/>
          </p:cNvPicPr>
          <p:nvPr/>
        </p:nvPicPr>
        <p:blipFill>
          <a:blip r:embed="rId3"/>
          <a:stretch>
            <a:fillRect/>
          </a:stretch>
        </p:blipFill>
        <p:spPr>
          <a:xfrm>
            <a:off x="5522442" y="7009686"/>
            <a:ext cx="1336261" cy="295559"/>
          </a:xfrm>
          <a:prstGeom prst="rect">
            <a:avLst/>
          </a:prstGeom>
        </p:spPr>
      </p:pic>
      <p:sp>
        <p:nvSpPr>
          <p:cNvPr id="17" name="Rechteck 16">
            <a:extLst>
              <a:ext uri="{FF2B5EF4-FFF2-40B4-BE49-F238E27FC236}">
                <a16:creationId xmlns:a16="http://schemas.microsoft.com/office/drawing/2014/main" id="{F7D5F690-7CEC-8901-35C0-518F6E4155BB}"/>
              </a:ext>
            </a:extLst>
          </p:cNvPr>
          <p:cNvSpPr/>
          <p:nvPr/>
        </p:nvSpPr>
        <p:spPr>
          <a:xfrm>
            <a:off x="5522442" y="3993565"/>
            <a:ext cx="5025936" cy="2782670"/>
          </a:xfrm>
          <a:prstGeom prst="rect">
            <a:avLst/>
          </a:prstGeom>
          <a:noFill/>
          <a:ln w="57150">
            <a:solidFill>
              <a:srgbClr val="034E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376"/>
          </a:p>
        </p:txBody>
      </p:sp>
    </p:spTree>
    <p:extLst>
      <p:ext uri="{BB962C8B-B14F-4D97-AF65-F5344CB8AC3E}">
        <p14:creationId xmlns:p14="http://schemas.microsoft.com/office/powerpoint/2010/main" val="3116527785"/>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1086</Words>
  <Application>Microsoft Office PowerPoint</Application>
  <PresentationFormat>Benutzerdefiniert</PresentationFormat>
  <Paragraphs>111</Paragraphs>
  <Slides>17</Slides>
  <Notes>8</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17</vt:i4>
      </vt:variant>
    </vt:vector>
  </HeadingPairs>
  <TitlesOfParts>
    <vt:vector size="22" baseType="lpstr">
      <vt:lpstr>Aptos</vt:lpstr>
      <vt:lpstr>Aptos Display</vt:lpstr>
      <vt:lpstr>Arial</vt:lpstr>
      <vt:lpstr>Poppins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Lena Marie Burbach</dc:creator>
  <cp:lastModifiedBy>Jonas Rexrodt</cp:lastModifiedBy>
  <cp:revision>20</cp:revision>
  <dcterms:created xsi:type="dcterms:W3CDTF">2026-05-20T15:59:27Z</dcterms:created>
  <dcterms:modified xsi:type="dcterms:W3CDTF">2026-08-27T10:23:29Z</dcterms:modified>
</cp:coreProperties>
</file>