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8" r:id="rId2"/>
    <p:sldId id="261" r:id="rId3"/>
    <p:sldId id="259" r:id="rId4"/>
    <p:sldId id="262" r:id="rId5"/>
    <p:sldId id="263" r:id="rId6"/>
    <p:sldId id="270" r:id="rId7"/>
    <p:sldId id="264" r:id="rId8"/>
    <p:sldId id="271" r:id="rId9"/>
    <p:sldId id="265" r:id="rId10"/>
    <p:sldId id="272" r:id="rId11"/>
    <p:sldId id="273" r:id="rId12"/>
    <p:sldId id="278" r:id="rId13"/>
    <p:sldId id="274" r:id="rId14"/>
    <p:sldId id="279" r:id="rId15"/>
    <p:sldId id="275" r:id="rId16"/>
    <p:sldId id="280" r:id="rId17"/>
    <p:sldId id="281" r:id="rId18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F24EC6-0E35-4376-877F-BA02EE8C0679}" v="43" dt="2026-07-14T14:05:52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04" y="77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BB133-87BC-43F8-86AC-C5F95631A38F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98D80-07F9-4BF8-A50B-47B5070A413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009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371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01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343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407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089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8216C-9CE3-5882-54B2-ED5F3FD5D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8F5A635-80CB-32C0-C99D-CEC8F5EF9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CC14E41-8AE9-3B86-FE10-244771B92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E807F9-B3FB-24A0-EC96-00F5359D3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251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6786A-D602-BE36-57EA-2BCF6F72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47BFAD-9CFE-37EF-D8B5-5DDB54313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8C8CF27-5493-33F0-8B74-ACF429606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D3F362-4584-D7E7-0791-E3C6CFD34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469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2154C-2E8E-4151-974A-16E8F6C9C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18A75C-728D-575A-7D25-E71721158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DA1B21-9225-84B6-CF2C-4E38BD240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1. Oben rechts</a:t>
            </a:r>
          </a:p>
          <a:p>
            <a:r>
              <a:rPr lang="de-DE" dirty="0"/>
              <a:t>2. Oben links</a:t>
            </a:r>
          </a:p>
          <a:p>
            <a:r>
              <a:rPr lang="de-DE" dirty="0"/>
              <a:t>3. Unten rechts</a:t>
            </a:r>
          </a:p>
          <a:p>
            <a:r>
              <a:rPr lang="de-DE" dirty="0"/>
              <a:t>4. Unten links </a:t>
            </a:r>
            <a:endParaRPr lang="en-GB" dirty="0"/>
          </a:p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5670AE-CEDF-D182-5868-511590D074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98D80-07F9-4BF8-A50B-47B5070A413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46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4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7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89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61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49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2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641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4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11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93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8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00D256-5CDD-44A5-9F17-703F1B985778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C2EBAC-AE39-43AF-91F6-FEB4DA5427A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84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C17AC-EA87-5373-4738-5A403655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22A58DD-38FF-17B7-4124-51E58BC3A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B694F69-CAC0-9FA9-6E81-0F13DF0830CA}"/>
              </a:ext>
            </a:extLst>
          </p:cNvPr>
          <p:cNvSpPr txBox="1"/>
          <p:nvPr/>
        </p:nvSpPr>
        <p:spPr>
          <a:xfrm>
            <a:off x="1151372" y="1234065"/>
            <a:ext cx="3010064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Resilienz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0752B5E-F350-1FE9-8C6A-52E353A11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7B67355-3936-CFF1-DBA5-CEC1B2ED3AC2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597669-A0D0-05F9-DF22-605AF466A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0F19CB3-7DBE-6E19-6A7D-F42F17BD5D4A}"/>
              </a:ext>
            </a:extLst>
          </p:cNvPr>
          <p:cNvSpPr txBox="1"/>
          <p:nvPr/>
        </p:nvSpPr>
        <p:spPr>
          <a:xfrm>
            <a:off x="6433938" y="965082"/>
            <a:ext cx="3212310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Assoziierte Mitgliedschaft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5BE149-D46D-5858-BE8F-E041F4A37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30C99EEB-4D0A-2DE5-4A1D-DC1BAC60C583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7DFAE0F-2CA2-9A01-7791-D795DDCF5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275E9D4-7264-6919-2129-5B593DA43EF1}"/>
              </a:ext>
            </a:extLst>
          </p:cNvPr>
          <p:cNvSpPr txBox="1"/>
          <p:nvPr/>
        </p:nvSpPr>
        <p:spPr>
          <a:xfrm>
            <a:off x="627956" y="4807853"/>
            <a:ext cx="4056896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Gesellschaftlicher Kapazitätsaufbau 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5C7F7BF-5F60-2CDD-5DA6-F2D2375D9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85B270C-FEFD-A839-29D7-6BF8E789CFEA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29D8D16-A6A2-6022-BA62-5D1D545A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80887CA-5F76-CCD7-E0FF-022B2289004C}"/>
              </a:ext>
            </a:extLst>
          </p:cNvPr>
          <p:cNvSpPr txBox="1"/>
          <p:nvPr/>
        </p:nvSpPr>
        <p:spPr>
          <a:xfrm>
            <a:off x="6086485" y="4800763"/>
            <a:ext cx="4010828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Militärischer Kapazitätsaufbau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46CB5B1-9C45-2E45-7559-ADE98A964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0D3A7588-1134-0B4F-4241-27AA0DA0172A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188562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15B2A-C8D8-EAB3-4866-F621FBE23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1949F8D-F082-1B51-8BDB-9E2778C48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28CA92A-8043-B49D-4460-7FD044CEC8F6}"/>
              </a:ext>
            </a:extLst>
          </p:cNvPr>
          <p:cNvSpPr txBox="1"/>
          <p:nvPr/>
        </p:nvSpPr>
        <p:spPr>
          <a:xfrm>
            <a:off x="862432" y="912118"/>
            <a:ext cx="3661565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Beschreibt das Zusammenspiel zwischen geografischen Gegebenheiten und der darauf ausgerichteten Politik.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5521CE1-64DC-288A-C043-C7EC4A3F4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6A3F65F0-D692-CEF8-A6A3-7C0075434CFB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C4CFD2-41C1-7410-29F0-7E936C7AD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060E19E-E038-5873-D2CB-93437A2DFAA5}"/>
              </a:ext>
            </a:extLst>
          </p:cNvPr>
          <p:cNvSpPr txBox="1"/>
          <p:nvPr/>
        </p:nvSpPr>
        <p:spPr>
          <a:xfrm>
            <a:off x="5628996" y="465880"/>
            <a:ext cx="4812824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 Ansatz zur EU-Integration, der es Mitgliedstaaten erlaubt, je nach Bereitschaft und Kapazität mit unterschiedlicher Geschwindigkeit oder in verschiedenen Themenbereichen zusammenzuarbeiten, anstatt dass alle alles exakt gleich machen müssen.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DC599AC-EE25-7EB5-4D90-63DF3E3EF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E13DB58-C5B3-BAAA-9647-846F77B7D3C7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7F25445-A778-767D-CB86-D70ED7444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806E180-6C0C-0BD8-DAEB-70AA338F1DD0}"/>
              </a:ext>
            </a:extLst>
          </p:cNvPr>
          <p:cNvSpPr txBox="1"/>
          <p:nvPr/>
        </p:nvSpPr>
        <p:spPr>
          <a:xfrm>
            <a:off x="679832" y="4452336"/>
            <a:ext cx="3953144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Verdeckte Angriffe mit militärischen oder zivilen Mitteln (wie Fake News, Cyberattacken, Sabotage oder Wahlbeeinflussung), die eine Gesellschaft schwächen sollen, ohne dass offener Krieg herrscht.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CFC0740-A6FE-F5D0-2081-9807257B3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FB04F9F8-9CD4-42C3-6D8B-421555649DBF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456D930-2DD7-DD94-C20E-F56A30A40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886B141-C876-821A-33E0-869CFB3402E5}"/>
              </a:ext>
            </a:extLst>
          </p:cNvPr>
          <p:cNvSpPr txBox="1"/>
          <p:nvPr/>
        </p:nvSpPr>
        <p:spPr>
          <a:xfrm>
            <a:off x="5954583" y="4600069"/>
            <a:ext cx="41616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 stufenweiser Prozess der Annäherung an die EU, bei dem jeder einzelne Schritt von den Fortschritten des Landes bei der Erfüllung der geforderten Standards abhängt.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B7BD13A-7B3F-3033-9D52-2E4337CEF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8670729C-F908-E725-AFAB-22D399DAC4CB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175883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111EC-567B-1866-D027-7C60C879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D7F2AD9-487C-5A26-38FA-883AB49F8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E9BBFA2-5FAC-B5A2-4CA5-95D6D6B7ADE7}"/>
              </a:ext>
            </a:extLst>
          </p:cNvPr>
          <p:cNvSpPr txBox="1"/>
          <p:nvPr/>
        </p:nvSpPr>
        <p:spPr>
          <a:xfrm>
            <a:off x="1196628" y="965082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Einfluss und Druckmittel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7F2F63A-247F-E38E-FCAF-E1A6E9A1E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C4EC297-0D47-6FAC-35D8-9244DBD52C18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D96775-52A3-7A0D-5AAD-A6F25B3F3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196E0CC-C6C7-2038-4614-2908ED9A6755}"/>
              </a:ext>
            </a:extLst>
          </p:cNvPr>
          <p:cNvSpPr txBox="1"/>
          <p:nvPr/>
        </p:nvSpPr>
        <p:spPr>
          <a:xfrm>
            <a:off x="5682086" y="1234065"/>
            <a:ext cx="4706648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Einflussoperationen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3ECDC6D-1E49-FFCD-7EF7-51C6A9162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E6D9442C-21DE-9663-D24C-5DCD182119AD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4DBF23A-7A13-ECF5-2508-1739625D2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760C536-6DD8-6B31-9759-F6CB2C2B0636}"/>
              </a:ext>
            </a:extLst>
          </p:cNvPr>
          <p:cNvSpPr txBox="1"/>
          <p:nvPr/>
        </p:nvSpPr>
        <p:spPr>
          <a:xfrm>
            <a:off x="1121097" y="4800763"/>
            <a:ext cx="307061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Institutionelle Stabilität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1D4753A-7DF6-F102-C1B9-886F2F765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651B6F88-1C63-3064-73F0-7F456F6976D7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C58116E-D209-62C3-7506-6FDECDBEC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349B2F5-8646-0524-1BA4-614D6A773E95}"/>
              </a:ext>
            </a:extLst>
          </p:cNvPr>
          <p:cNvSpPr txBox="1"/>
          <p:nvPr/>
        </p:nvSpPr>
        <p:spPr>
          <a:xfrm>
            <a:off x="6575634" y="4800762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 Gegenseitige Abhängigkeit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40C0677-E7FC-32F1-F4B5-4541BCF3E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51153D3-B569-4C6F-2005-1E58694939B1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260947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13E34-63C9-EA51-3C7C-FBCE63AB4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4996AA4-431D-28F7-0B84-319141DFE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52D0C9E-D4FF-495E-6BFD-161BFF27590C}"/>
              </a:ext>
            </a:extLst>
          </p:cNvPr>
          <p:cNvSpPr txBox="1"/>
          <p:nvPr/>
        </p:nvSpPr>
        <p:spPr>
          <a:xfrm>
            <a:off x="354540" y="909077"/>
            <a:ext cx="4603723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Gezielte, oft verdeckte Aktionen, die darauf abzielen, die öffentliche Meinung und politische Entscheidungen in anderen Ländern strategisch zu manipulieren.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FE9614-A991-1FC7-C71E-FD4AADCFD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947112D-94B8-4E14-4238-A5E9BEA58C60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FD716F0-A332-9408-047A-19EDA1583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00E5EDC-968C-9B46-A0B8-337A9C915D29}"/>
              </a:ext>
            </a:extLst>
          </p:cNvPr>
          <p:cNvSpPr txBox="1"/>
          <p:nvPr/>
        </p:nvSpPr>
        <p:spPr>
          <a:xfrm>
            <a:off x="5798288" y="613611"/>
            <a:ext cx="4474241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Macht, andere Länder sanft zu lenken (Einfluss) oder sie durch gezielten Druck – etwa durch wirtschaftliche Anreize oder Sanktionsdrohungen – zu einer bestimmten Handlung zu bewegen (Druckmittel).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4DBE816-89D7-D274-C350-91E18ACFB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D3D97EE-24CD-1842-1817-1639C0C6130B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4E58F37-EF95-C9B6-FD44-8CAB05B10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0A74AD2-CE66-7D40-1638-9264F33BCD51}"/>
              </a:ext>
            </a:extLst>
          </p:cNvPr>
          <p:cNvSpPr txBox="1"/>
          <p:nvPr/>
        </p:nvSpPr>
        <p:spPr>
          <a:xfrm>
            <a:off x="652160" y="4790110"/>
            <a:ext cx="4008481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Wenn Länder gesellschaftlich, politisch und wirtschaftlich so eng miteinander verknüpft sind, dass sie aufeinander angewiesen sind.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27BA462-AEC9-9803-F9FF-8579A3F6E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0B8A740-D25F-8858-2355-BE5F8D7C6268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76E4EF9-0B56-779C-5F96-A1A135F06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FB574F6-1420-060F-D909-5934BE3E2CFA}"/>
              </a:ext>
            </a:extLst>
          </p:cNvPr>
          <p:cNvSpPr txBox="1"/>
          <p:nvPr/>
        </p:nvSpPr>
        <p:spPr>
          <a:xfrm>
            <a:off x="5892043" y="4747802"/>
            <a:ext cx="4286729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Wenn staatliche Einrichtungen wie Gerichte und Behörden dauerhaft und zuverlässig arbeiten, um Demokratie und Rechte zu garantieren.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55744D7-6C66-14DF-17AB-0738BB3EE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62E03C8-479C-E536-3776-7D8DC29C5B8D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279790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05DB-DDAB-D742-CC81-C89F79135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3E1546B-06F2-2B4C-83FE-2613ECB26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BC49657-6798-F3EE-2CD0-937B3699D64C}"/>
              </a:ext>
            </a:extLst>
          </p:cNvPr>
          <p:cNvSpPr txBox="1"/>
          <p:nvPr/>
        </p:nvSpPr>
        <p:spPr>
          <a:xfrm>
            <a:off x="294565" y="965082"/>
            <a:ext cx="4723677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EU- Modernisierungslogik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FE57A4D-D748-77E5-FE60-E6D39295E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64E52BAC-C212-74C5-CAC3-44AB7759ED0B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460B137-7924-7C6C-59A6-5A54E40B4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B44006B-C0B2-3E21-AFF0-B4818498B07C}"/>
              </a:ext>
            </a:extLst>
          </p:cNvPr>
          <p:cNvSpPr txBox="1"/>
          <p:nvPr/>
        </p:nvSpPr>
        <p:spPr>
          <a:xfrm>
            <a:off x="6575634" y="1234067"/>
            <a:ext cx="2919552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Stabilität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282C8CD-BA39-0DEE-D0DD-1277EA080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AD3FF29-A516-EECA-E18E-F4757A103E35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07FBCC4-6CF2-0133-3C9C-3F6940582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49E8341-557D-7612-2D02-53D77D88F65D}"/>
              </a:ext>
            </a:extLst>
          </p:cNvPr>
          <p:cNvSpPr txBox="1"/>
          <p:nvPr/>
        </p:nvSpPr>
        <p:spPr>
          <a:xfrm>
            <a:off x="1196628" y="4800763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Stufenweiser EU-Beitritt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68C595C-C591-B882-1611-1C816BCD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2AB3CC2-105C-68AD-6F34-6CF9BA010F06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2625571-15E7-8F0B-57C5-4D838255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FEDFF3A-2AAA-203F-A50E-61A7486E7481}"/>
              </a:ext>
            </a:extLst>
          </p:cNvPr>
          <p:cNvSpPr txBox="1"/>
          <p:nvPr/>
        </p:nvSpPr>
        <p:spPr>
          <a:xfrm>
            <a:off x="5756338" y="4800763"/>
            <a:ext cx="455814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Staatliche Widerstandsfähigkeit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A114B3E-0BCC-1B37-58B8-6EF09899C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8D00F75-4206-7D96-0B55-7F96ED58198B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4103420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BD74C-4941-7561-8C1E-753748CAA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AFF2851-5916-5A1C-CEB0-643A65D1D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7D98E19-3C94-F344-D738-B995B349462A}"/>
              </a:ext>
            </a:extLst>
          </p:cNvPr>
          <p:cNvSpPr txBox="1"/>
          <p:nvPr/>
        </p:nvSpPr>
        <p:spPr>
          <a:xfrm>
            <a:off x="706466" y="912118"/>
            <a:ext cx="3899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Eine sichere, stabile Lage in einem Land ohne Kriege, gewaltsame Proteste oder plötzliche, unruhige Regierungswechsel.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6D0C0C4-DBEC-1497-A068-B0E29095E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0B2268E-7F89-963E-BADD-3C6E4B4017BA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0245821-4729-C546-38D1-C4E4DD8B5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20ECD30-214E-01DD-03D9-F1E9F9966A06}"/>
              </a:ext>
            </a:extLst>
          </p:cNvPr>
          <p:cNvSpPr txBox="1"/>
          <p:nvPr/>
        </p:nvSpPr>
        <p:spPr>
          <a:xfrm>
            <a:off x="5785738" y="912118"/>
            <a:ext cx="4499339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Idee, dass Länder stabiler und demokratischer werden, wenn sie die Regeln der EU übernehmen und ihre Institutionen entsprechend reformieren.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18B3034-BE70-F042-3EEC-E198F7F9C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64F7CCA3-59FF-3753-6579-AD2CFD2EFF0F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FC67F4D-8557-0099-1BDF-3598506ED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9AEB1AF-61CA-6CC6-6A42-364331474B13}"/>
              </a:ext>
            </a:extLst>
          </p:cNvPr>
          <p:cNvSpPr txBox="1"/>
          <p:nvPr/>
        </p:nvSpPr>
        <p:spPr>
          <a:xfrm>
            <a:off x="412654" y="4895534"/>
            <a:ext cx="448749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Fähigkeit eines Staates, sich gegen Bedrohungen oder Feinde von außen sowie im Inneren zu schützen.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FC3ACAD-402D-DF7B-7A07-EC54D8A13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71862802-F612-FFF7-6FAD-839F4B74717D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1E280C0-00CF-DA39-7042-DC513A690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8C075C9-3D87-5E6D-CE47-283EC9894929}"/>
              </a:ext>
            </a:extLst>
          </p:cNvPr>
          <p:cNvSpPr txBox="1"/>
          <p:nvPr/>
        </p:nvSpPr>
        <p:spPr>
          <a:xfrm>
            <a:off x="6093183" y="4897335"/>
            <a:ext cx="38844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 Modell, bei dem ein Land in klar definierten Stufen schrittweise zum vollen EU-Mitglied wird.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E339412-96FA-18D8-C425-91ECE33AE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46B86084-F9B1-E243-4348-A78D326AFCE6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467193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0E8AC-CA62-49EC-D421-F2F22F31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F04D52C-3D6D-0433-DBE6-C5F69971F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A417D5A-A37A-1711-CD32-1BD1E867648D}"/>
              </a:ext>
            </a:extLst>
          </p:cNvPr>
          <p:cNvSpPr txBox="1"/>
          <p:nvPr/>
        </p:nvSpPr>
        <p:spPr>
          <a:xfrm>
            <a:off x="1196628" y="965082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Strategische Autonomie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1BA8DD4-7774-0C88-76F0-5A4A4A065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E19722E-47B8-F9FF-9654-A9E09893D06F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C79F92-CBDC-69C1-EF56-EEEC9B163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2E6EC52-CC89-8DB4-5964-F676F7B17D81}"/>
              </a:ext>
            </a:extLst>
          </p:cNvPr>
          <p:cNvSpPr txBox="1"/>
          <p:nvPr/>
        </p:nvSpPr>
        <p:spPr>
          <a:xfrm>
            <a:off x="6222564" y="696098"/>
            <a:ext cx="3632755" cy="170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Wertegeleiteter außenpolitischer Ansatz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3B65EA9-70A3-AE64-25FA-57A3382DA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3721F98A-D7A3-87A4-5163-99FA7AD1F616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8A7017B-2D41-45E0-1A6D-44BD00304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2CCF1FC-77A7-391D-5712-464A90F60A41}"/>
              </a:ext>
            </a:extLst>
          </p:cNvPr>
          <p:cNvSpPr txBox="1"/>
          <p:nvPr/>
        </p:nvSpPr>
        <p:spPr>
          <a:xfrm>
            <a:off x="1196628" y="4800764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Europäische Werte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447AA7C-CA62-7E7B-6D44-CFF808B7D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A5C12CCF-A9FB-6A52-1809-95D5B4320570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FD49BC7B-B376-1C49-2FF8-8E0F02E68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7F4151FC-4843-7AAA-2478-CB44DD08545E}"/>
              </a:ext>
            </a:extLst>
          </p:cNvPr>
          <p:cNvSpPr txBox="1"/>
          <p:nvPr/>
        </p:nvSpPr>
        <p:spPr>
          <a:xfrm>
            <a:off x="6328663" y="5069747"/>
            <a:ext cx="3413493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Außenpolitik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844A78F7-09B1-8006-42E2-E9D025787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68CF4D09-69C2-8877-9111-63C5A9665525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183600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7E575-87D3-9A17-1C10-AC40A4AAB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EED5D6B-B4E0-FF7F-1566-6E32D18FB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11AD67A-372A-581A-F925-86A5C05451AD}"/>
              </a:ext>
            </a:extLst>
          </p:cNvPr>
          <p:cNvSpPr txBox="1"/>
          <p:nvPr/>
        </p:nvSpPr>
        <p:spPr>
          <a:xfrm>
            <a:off x="500420" y="912119"/>
            <a:ext cx="4311968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Eine Außenpolitik, die auf Grundwerten wie Demokratie, Toleranz und Menschenrechten aufbaut, anstatt nur auf bloße Macht zu setzen.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2C2ADF5-D4AB-FEFF-2A8E-D92855B24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2E79DC2-5F68-D39F-594D-954E97424249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7EB58B4-9A05-98E5-5275-709E09C2E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FE56E33-E008-306C-2E32-E8B4A29604D8}"/>
              </a:ext>
            </a:extLst>
          </p:cNvPr>
          <p:cNvSpPr txBox="1"/>
          <p:nvPr/>
        </p:nvSpPr>
        <p:spPr>
          <a:xfrm>
            <a:off x="5811421" y="764386"/>
            <a:ext cx="4447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Fähigkeit der EU, eigene politische und sicherheitsbezogene Entscheidungen unabhängig von anderen Weltmächten zu treffen und die dafür nötigen Ressourcen zu sichern.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D8428F-2DDA-54AC-8EFD-E30A1BB39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5799B6B3-5ABE-B6E2-9893-ACCD39179093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C41558F-205C-71CF-1D41-E76F3B2AB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7009685"/>
            <a:ext cx="902130" cy="4886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45DF952-2A84-BDE0-3D1C-DF5CB10F2FDB}"/>
              </a:ext>
            </a:extLst>
          </p:cNvPr>
          <p:cNvSpPr txBox="1"/>
          <p:nvPr/>
        </p:nvSpPr>
        <p:spPr>
          <a:xfrm>
            <a:off x="362600" y="4696615"/>
            <a:ext cx="45876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Strategie und die offiziellen Entscheidungen, mit denen ein Land oder eine Organisation (wie die EU) ihre Sicherheit, ihren Handel und ihre Diplomatie mit anderen Nationen steuert.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432EC13-93B1-8128-FA42-81BEEB14B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106233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AC06A989-C1EB-4CF5-FB56-5150E17FE403}"/>
              </a:ext>
            </a:extLst>
          </p:cNvPr>
          <p:cNvSpPr/>
          <p:nvPr/>
        </p:nvSpPr>
        <p:spPr>
          <a:xfrm>
            <a:off x="143436" y="4090112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CCECAC4-D382-3522-D4A8-F3069922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7009685"/>
            <a:ext cx="902130" cy="488654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BA5E5B67-3A26-9005-E1A5-E0767EB90D48}"/>
              </a:ext>
            </a:extLst>
          </p:cNvPr>
          <p:cNvSpPr txBox="1"/>
          <p:nvPr/>
        </p:nvSpPr>
        <p:spPr>
          <a:xfrm>
            <a:off x="5915223" y="4696615"/>
            <a:ext cx="42403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gemeinsamen Grundprinzipien der EU-Länder für eine faire und freie Gesellschaft – darunter Demokratie, Menschenrechte, Gleichberechtigung, Freiheit und Rechtsstaatlichkeit.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69982E6-A055-26EB-EDE0-5565DCB32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106233"/>
            <a:ext cx="1336261" cy="295559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01B5C05E-FD1C-6F5D-3241-46473382D7CB}"/>
              </a:ext>
            </a:extLst>
          </p:cNvPr>
          <p:cNvSpPr/>
          <p:nvPr/>
        </p:nvSpPr>
        <p:spPr>
          <a:xfrm>
            <a:off x="5522442" y="4090112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75490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ED87858-8391-3DC1-6A1B-C8693BDE9A54}"/>
              </a:ext>
            </a:extLst>
          </p:cNvPr>
          <p:cNvSpPr txBox="1"/>
          <p:nvPr/>
        </p:nvSpPr>
        <p:spPr>
          <a:xfrm>
            <a:off x="395143" y="432512"/>
            <a:ext cx="9899939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dirty="0"/>
              <a:t>Druckanleitung</a:t>
            </a:r>
          </a:p>
          <a:p>
            <a:endParaRPr lang="de-DE" sz="1800" b="1" dirty="0"/>
          </a:p>
          <a:p>
            <a:r>
              <a:rPr lang="de-DE" sz="1400" dirty="0"/>
              <a:t>Für ein optimales Ergebnis verwenden Sie bitte dickeres Papier (Karton).</a:t>
            </a:r>
          </a:p>
          <a:p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dirty="0"/>
              <a:t>Format A6 (4 Karten pro A4-Seite):</a:t>
            </a:r>
            <a:r>
              <a:rPr lang="de-DE" sz="1400" dirty="0"/>
              <a:t> Bitte wählen Sie in Ihren Druckeinstellungen „Beidseitiger Druck“ (Duplex). Aktivieren Sie unbedingt die Option „Über kurze Kante spiegeln“, damit Vorder- und Rückseiten korrekt ausgerichtet sind.</a:t>
            </a:r>
          </a:p>
          <a:p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dirty="0"/>
              <a:t>Format A7 (8 Karten pro A4-Seite): </a:t>
            </a:r>
            <a:r>
              <a:rPr lang="de-DE" sz="1400" dirty="0"/>
              <a:t>Wählen Sie im Druckdialog die Option „Mehrere Seiten pro Blatt“ (8 Seiten). Bitte prüfen Sie unbedingt die Druckvorschau, ob Vorder- und Rückseiten korrekt übereinanderliegen.</a:t>
            </a:r>
          </a:p>
        </p:txBody>
      </p:sp>
    </p:spTree>
    <p:extLst>
      <p:ext uri="{BB962C8B-B14F-4D97-AF65-F5344CB8AC3E}">
        <p14:creationId xmlns:p14="http://schemas.microsoft.com/office/powerpoint/2010/main" val="185494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11496-175B-1907-952A-AF30BFE1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1024025-C488-952B-919D-23BC2CDF5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2A8CE2C-B115-6DA4-8587-90EDC644A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B3213DB6-A2D5-D1BB-C441-9A0FD4D29B7E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B55E7B-2929-213C-AA50-11849E65A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C319A27-AD20-206D-28F9-DC687FAC1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5DCFC27F-39C5-E6C3-E8B1-2B68AE134265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8CFF4F3-214C-EA6D-B733-23BC05F6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079F169-5820-7AC8-61F3-C76AAE5567F2}"/>
              </a:ext>
            </a:extLst>
          </p:cNvPr>
          <p:cNvSpPr txBox="1"/>
          <p:nvPr/>
        </p:nvSpPr>
        <p:spPr>
          <a:xfrm>
            <a:off x="440057" y="4616163"/>
            <a:ext cx="44184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Der Ausbau von Verteidigungs- und Sicherheitsfähigkeiten (wie Armee oder Cyberabwehr), um ein Land und seine Partner widerstandsfähig gegen Angriffe zu machen.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F403161-3287-2580-F6EA-34195E9D9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667F765-5E25-5399-6C9F-30124F6822D9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C173BCA-B349-1604-7E43-A459B5EE8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42FD6E-C2EF-1DCE-8457-EA75200EB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51B6E54D-A50B-A33C-DD75-9E36120DC828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ABD9CE6-6F3E-3808-A7F9-233FA5BE470E}"/>
              </a:ext>
            </a:extLst>
          </p:cNvPr>
          <p:cNvSpPr txBox="1"/>
          <p:nvPr/>
        </p:nvSpPr>
        <p:spPr>
          <a:xfrm>
            <a:off x="5856507" y="913018"/>
            <a:ext cx="4357805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2"/>
              </a:spcBef>
              <a:spcAft>
                <a:spcPts val="262"/>
              </a:spcAft>
            </a:pPr>
            <a:r>
              <a:rPr lang="en-GB" sz="1920" dirty="0"/>
              <a:t>Die </a:t>
            </a:r>
            <a:r>
              <a:rPr lang="en-GB" sz="1920" dirty="0" err="1"/>
              <a:t>Fähigkeit</a:t>
            </a:r>
            <a:r>
              <a:rPr lang="en-GB" sz="1920" dirty="0"/>
              <a:t> von </a:t>
            </a:r>
            <a:r>
              <a:rPr lang="en-GB" sz="1920" dirty="0" err="1"/>
              <a:t>Staaten</a:t>
            </a:r>
            <a:r>
              <a:rPr lang="en-GB" sz="1920" dirty="0"/>
              <a:t> und </a:t>
            </a:r>
            <a:r>
              <a:rPr lang="en-GB" sz="1920" dirty="0" err="1"/>
              <a:t>Gesellschaften</a:t>
            </a:r>
            <a:r>
              <a:rPr lang="en-GB" sz="1920" dirty="0"/>
              <a:t>, </a:t>
            </a:r>
            <a:r>
              <a:rPr lang="en-GB" sz="1920" dirty="0" err="1"/>
              <a:t>sich</a:t>
            </a:r>
            <a:r>
              <a:rPr lang="en-GB" sz="1920" dirty="0"/>
              <a:t> </a:t>
            </a:r>
            <a:r>
              <a:rPr lang="en-GB" sz="1920" dirty="0" err="1"/>
              <a:t>durch</a:t>
            </a:r>
            <a:r>
              <a:rPr lang="en-GB" sz="1920" dirty="0"/>
              <a:t> </a:t>
            </a:r>
            <a:r>
              <a:rPr lang="en-GB" sz="1920" dirty="0" err="1"/>
              <a:t>Reformen</a:t>
            </a:r>
            <a:r>
              <a:rPr lang="en-GB" sz="1920" dirty="0"/>
              <a:t> </a:t>
            </a:r>
            <a:r>
              <a:rPr lang="en-GB" sz="1920" dirty="0" err="1"/>
              <a:t>anzupassen</a:t>
            </a:r>
            <a:r>
              <a:rPr lang="en-GB" sz="1920" dirty="0"/>
              <a:t>, </a:t>
            </a:r>
            <a:r>
              <a:rPr lang="en-GB" sz="1920" dirty="0" err="1"/>
              <a:t>Krisen</a:t>
            </a:r>
            <a:r>
              <a:rPr lang="en-GB" sz="1920" dirty="0"/>
              <a:t> </a:t>
            </a:r>
            <a:r>
              <a:rPr lang="en-GB" sz="1920" dirty="0" err="1"/>
              <a:t>zu</a:t>
            </a:r>
            <a:r>
              <a:rPr lang="en-GB" sz="1920" dirty="0"/>
              <a:t> </a:t>
            </a:r>
            <a:r>
              <a:rPr lang="en-GB" sz="1920" dirty="0" err="1"/>
              <a:t>überstehen</a:t>
            </a:r>
            <a:r>
              <a:rPr lang="en-GB" sz="1920" dirty="0"/>
              <a:t> und </a:t>
            </a:r>
            <a:r>
              <a:rPr lang="en-GB" sz="1920" dirty="0" err="1"/>
              <a:t>Herausforderungen</a:t>
            </a:r>
            <a:r>
              <a:rPr lang="en-GB" sz="1920" dirty="0"/>
              <a:t> </a:t>
            </a:r>
            <a:r>
              <a:rPr lang="en-GB" sz="1920" dirty="0" err="1"/>
              <a:t>zu</a:t>
            </a:r>
            <a:r>
              <a:rPr lang="en-GB" sz="1920" dirty="0"/>
              <a:t> </a:t>
            </a:r>
            <a:r>
              <a:rPr lang="en-GB" sz="1920" dirty="0" err="1"/>
              <a:t>bewältigen</a:t>
            </a:r>
            <a:r>
              <a:rPr lang="en-GB" sz="1920" dirty="0"/>
              <a:t>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5C56FE3-EF36-690B-6C11-6A156FF8421F}"/>
              </a:ext>
            </a:extLst>
          </p:cNvPr>
          <p:cNvSpPr txBox="1"/>
          <p:nvPr/>
        </p:nvSpPr>
        <p:spPr>
          <a:xfrm>
            <a:off x="811566" y="911223"/>
            <a:ext cx="3675434" cy="1275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2"/>
              </a:spcBef>
              <a:spcAft>
                <a:spcPts val="262"/>
              </a:spcAft>
            </a:pPr>
            <a:r>
              <a:rPr lang="de-DE" sz="1923" dirty="0"/>
              <a:t>Eine dauerhafte Partnerschaft, bei der ein Land eng mit der EU zusammenarbeitet, aber kein Vollmitglied wird.</a:t>
            </a:r>
            <a:endParaRPr lang="en-GB" sz="1923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2643663-BC93-2304-9B70-05D088A2D046}"/>
              </a:ext>
            </a:extLst>
          </p:cNvPr>
          <p:cNvSpPr txBox="1"/>
          <p:nvPr/>
        </p:nvSpPr>
        <p:spPr>
          <a:xfrm>
            <a:off x="6074156" y="4616163"/>
            <a:ext cx="3922506" cy="1571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2"/>
              </a:spcBef>
              <a:spcAft>
                <a:spcPts val="262"/>
              </a:spcAft>
            </a:pPr>
            <a:r>
              <a:rPr lang="de-DE" sz="1923" dirty="0"/>
              <a:t>Unterstützung für ein Land, um faire politische Abläufe und starke Einrichtungen (wie ein faires Wahlsystem oder unabhängige Gerichte) aufzubauen.</a:t>
            </a:r>
            <a:endParaRPr lang="en-GB" sz="1923" dirty="0"/>
          </a:p>
        </p:txBody>
      </p:sp>
    </p:spTree>
    <p:extLst>
      <p:ext uri="{BB962C8B-B14F-4D97-AF65-F5344CB8AC3E}">
        <p14:creationId xmlns:p14="http://schemas.microsoft.com/office/powerpoint/2010/main" val="401157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9DFFA-9C36-C387-CA39-1A1A85F18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7DB5D50-8B16-619A-5CFA-119F9B781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1ADBB86-EA59-E1D2-9593-7D90580C63AA}"/>
              </a:ext>
            </a:extLst>
          </p:cNvPr>
          <p:cNvSpPr txBox="1"/>
          <p:nvPr/>
        </p:nvSpPr>
        <p:spPr>
          <a:xfrm>
            <a:off x="955839" y="1234066"/>
            <a:ext cx="3272621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Kohäsion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0B31FFB-7F46-CBC0-E172-86300F874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21E7674-88EB-A752-5A44-C31E460A82A4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427339-0FF1-AFD7-60CC-F2B57BB79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F711217-CAB5-7E1B-5388-CD06CAA6EAAC}"/>
              </a:ext>
            </a:extLst>
          </p:cNvPr>
          <p:cNvSpPr txBox="1"/>
          <p:nvPr/>
        </p:nvSpPr>
        <p:spPr>
          <a:xfrm>
            <a:off x="6369117" y="696098"/>
            <a:ext cx="3366857" cy="170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Compliance und Konvergenz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E43621-E4EC-E552-9601-646C0FAC0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6D98DCA-CCD0-CE95-9817-049012D343CE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7D9C9BE-F308-EA2D-E8B5-F14D3FC46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F330484-4CE4-3FA5-2862-2C49482BE95D}"/>
              </a:ext>
            </a:extLst>
          </p:cNvPr>
          <p:cNvSpPr txBox="1"/>
          <p:nvPr/>
        </p:nvSpPr>
        <p:spPr>
          <a:xfrm>
            <a:off x="661287" y="4800761"/>
            <a:ext cx="399023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Umfassende Sicherheit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67D30A8-EA26-1C47-2FAE-FFD6ED6ED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32294A5C-90F6-336E-6754-69E114963BFA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3212DC4-3188-EA30-3196-2C76EC6AF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6926CD8-CF4F-2E3B-818E-9269BDF11C17}"/>
              </a:ext>
            </a:extLst>
          </p:cNvPr>
          <p:cNvSpPr txBox="1"/>
          <p:nvPr/>
        </p:nvSpPr>
        <p:spPr>
          <a:xfrm>
            <a:off x="6472374" y="4800760"/>
            <a:ext cx="3160341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Internationale Vernetzung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405EC35C-2BCF-55E9-AA5D-2A7696B29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B4EF50A-9AC7-D121-96FA-87B92C0807CF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831045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64FB0-D63A-6E2D-EEED-6A8AB88FF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033D6BA-E850-97C9-8813-791C911E1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F9F4029-9555-E4E8-9037-AB02BBE957E9}"/>
              </a:ext>
            </a:extLst>
          </p:cNvPr>
          <p:cNvSpPr txBox="1"/>
          <p:nvPr/>
        </p:nvSpPr>
        <p:spPr>
          <a:xfrm>
            <a:off x="480083" y="764386"/>
            <a:ext cx="4372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Einhaltung (Compliance) beschreibt die Umsetzung von EU-Recht auf nationaler Ebene. Annäherung (</a:t>
            </a:r>
            <a:r>
              <a:rPr lang="de-DE" sz="1920" dirty="0" err="1">
                <a:cs typeface="Poppins" panose="00000500000000000000" pitchFamily="2" charset="0"/>
              </a:rPr>
              <a:t>Convergence</a:t>
            </a:r>
            <a:r>
              <a:rPr lang="de-DE" sz="1920" dirty="0">
                <a:cs typeface="Poppins" panose="00000500000000000000" pitchFamily="2" charset="0"/>
              </a:rPr>
              <a:t>) bezeichnet den Prozess der Angleichung an EU-Standards.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1BBAC49-BC0E-56E9-4DFF-FFBDF8A05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B3CD5E0-B1E3-43F3-A08F-8CA4C1EFE852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FCF6B6-FE05-B6C1-3F62-67C1591A3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ADA45EC-DEF5-67BA-9A4F-07ECA766FFF6}"/>
              </a:ext>
            </a:extLst>
          </p:cNvPr>
          <p:cNvSpPr txBox="1"/>
          <p:nvPr/>
        </p:nvSpPr>
        <p:spPr>
          <a:xfrm>
            <a:off x="5974052" y="764386"/>
            <a:ext cx="4122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Fähigkeit der EU, für das Wohlergehen aller Bürgerinnen und Bürger zu sorgen, Ungleichheiten zu verringern und Ausgrenzung zu verhindern.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3A1CD34-D115-90A4-DA1F-04BF578A9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E3C3E54-6C2D-F7DB-5087-5655A71BAE08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D551D3C-095B-1617-01B3-F096D8A91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F0F2E55-98A7-460F-4D03-50F29FE90DDB}"/>
              </a:ext>
            </a:extLst>
          </p:cNvPr>
          <p:cNvSpPr txBox="1"/>
          <p:nvPr/>
        </p:nvSpPr>
        <p:spPr>
          <a:xfrm>
            <a:off x="601854" y="4452335"/>
            <a:ext cx="410910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Die Verbindung von Ländern und Regionen untereinander, zum Beispiel durch wirtschaftliche, politische und sicherheitsbezogene Netzwerke (wie Transport, Energie oder digitale Infrastruktur).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BD2F09E-F084-E7FA-F159-AAA666F3E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0A2161E-D221-4142-5731-4E3FE38C38EF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1CA2A60-0A91-5271-EC91-0D5ED1D84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3B47802-4D9D-CAFC-5212-BE7AA2E5C139}"/>
              </a:ext>
            </a:extLst>
          </p:cNvPr>
          <p:cNvSpPr txBox="1"/>
          <p:nvPr/>
        </p:nvSpPr>
        <p:spPr>
          <a:xfrm>
            <a:off x="5795580" y="4600068"/>
            <a:ext cx="4479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 Sicherheitsansatz, der territorialen Schutz, innere Sicherheit und die persönliche Sicherheit der Menschen durch den gezielten Einsatz aller EU-Politikbereiche vereint.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49326D3-FB98-9BB5-1D2E-2D03A846C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6192035A-44E5-ECE9-9B27-2B73BE71D2D4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413421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AA5B1-76C5-572A-D0AA-3A6ECF89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B6589DB-CA4C-0710-4556-58F52E87C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E81FFA1-2DC6-5FF7-5AD2-88DE2E8EA256}"/>
              </a:ext>
            </a:extLst>
          </p:cNvPr>
          <p:cNvSpPr txBox="1"/>
          <p:nvPr/>
        </p:nvSpPr>
        <p:spPr>
          <a:xfrm>
            <a:off x="827050" y="1111325"/>
            <a:ext cx="3658707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Glaubwürdigkeit der EU (Beitritt)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0537F7-6739-CE63-5A9F-3D1B73020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48BD33C-7EEC-A4D9-13C5-7BE0704D1F7F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D2CEA8-1A63-11B8-A407-FF60D556B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44FB618-381E-CCC6-9B17-8810CB5C0B57}"/>
              </a:ext>
            </a:extLst>
          </p:cNvPr>
          <p:cNvSpPr txBox="1"/>
          <p:nvPr/>
        </p:nvSpPr>
        <p:spPr>
          <a:xfrm>
            <a:off x="6500103" y="965082"/>
            <a:ext cx="307061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Kritische Infrastruktur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95A633A-14E7-8394-65B7-BFA3AA851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A89AE75-0188-23B9-1824-7BA33B77D5AD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84D7539-4483-E664-90A4-A501FD8C2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372355E5-FE54-3AA8-BFDD-4659684DE420}"/>
              </a:ext>
            </a:extLst>
          </p:cNvPr>
          <p:cNvSpPr txBox="1"/>
          <p:nvPr/>
        </p:nvSpPr>
        <p:spPr>
          <a:xfrm>
            <a:off x="1196628" y="5069749"/>
            <a:ext cx="2919552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Demokratie</a:t>
            </a:r>
            <a:endParaRPr lang="en-GB" sz="3496" b="1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6B2B226-7DA8-4DAE-C02E-38F798561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7889881-9B15-2718-C381-B504C7E620D6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F2DBC1B-382E-619D-3597-C3FF52D2A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3EF9CC5-0E44-A7BF-FC45-40A626C6E63E}"/>
              </a:ext>
            </a:extLst>
          </p:cNvPr>
          <p:cNvSpPr txBox="1"/>
          <p:nvPr/>
        </p:nvSpPr>
        <p:spPr>
          <a:xfrm>
            <a:off x="6117806" y="5069749"/>
            <a:ext cx="3835207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Demokratisierung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E0BF2C8-1C1C-6498-DDC7-CD6E853C5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58239920-14FB-7570-87D8-4E7B3ACB0EC5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4511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7B90C-DCC0-39CE-DF25-EE5686777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F4CDD9-E751-B5E4-F02E-AE17BC636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0197863-5A3F-565B-9AA6-B5F50DFD9E3C}"/>
              </a:ext>
            </a:extLst>
          </p:cNvPr>
          <p:cNvSpPr txBox="1"/>
          <p:nvPr/>
        </p:nvSpPr>
        <p:spPr>
          <a:xfrm>
            <a:off x="469973" y="904163"/>
            <a:ext cx="4372857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Lebenswichtige Versorgungsnetze wie Stromnetze und Transportmittel, die Gesellschaft und Wirtschaft benötigen, um ordnungsgemäß zu funktionieren.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861624-523B-0F9D-E27C-61331DA7D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BFDEF79-E9D1-77D7-30E7-4E26619A4F27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9E89A5B-BCC2-35B3-8B4F-7EBB3BD58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66D6A53-184C-4331-FE3B-C5EFBA75C373}"/>
              </a:ext>
            </a:extLst>
          </p:cNvPr>
          <p:cNvSpPr txBox="1"/>
          <p:nvPr/>
        </p:nvSpPr>
        <p:spPr>
          <a:xfrm>
            <a:off x="5917068" y="685824"/>
            <a:ext cx="4250531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Das Vertrauen darauf, dass die EU ihre Beitrittsbedingungen einhält: Beitrittskandidaten ausschließt, die EU-Anforderungen nicht erfüllen, und Länder aufnimmt, die diese Bedingungen erfüllen.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0826C28-5EB9-7560-9FC5-3A3A6D8DE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1929A86-F134-1A8D-BD34-A1BF48244B53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3D49C32-084D-3D4C-F242-C2F80F4A7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BC998ED-D5FE-1F00-E808-4C025236772C}"/>
              </a:ext>
            </a:extLst>
          </p:cNvPr>
          <p:cNvSpPr txBox="1"/>
          <p:nvPr/>
        </p:nvSpPr>
        <p:spPr>
          <a:xfrm>
            <a:off x="453308" y="4619122"/>
            <a:ext cx="4406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 Prozess, durch den ein Land demokratischer wird, beispielsweise durch die Einführung freier und fairer Wahlen und den Ausbau bürgerlicher Rechte.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6EF8BDD-0F71-29E4-12CD-6A010F3C5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29E3A7C9-EDCF-A304-A1D1-6BDCDECFAEB4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44F37FA-A1D0-7311-3F68-C94B589A0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53F6244-6031-7A6F-D98B-A3D77D1186FC}"/>
              </a:ext>
            </a:extLst>
          </p:cNvPr>
          <p:cNvSpPr txBox="1"/>
          <p:nvPr/>
        </p:nvSpPr>
        <p:spPr>
          <a:xfrm>
            <a:off x="5871149" y="4619122"/>
            <a:ext cx="4342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Eine Regierungsform, in der das Volk die Macht durch freie und faire Wahlen ausübt und seine Grundrechte (wie Meinungs- und Versammlungsfreiheit) frei nutzen kann.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52B899E-7A47-7EAA-AA0D-8BFEC75A8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381ED61C-BC1A-7CBD-69C9-FA1BF1AA988D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136928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B7421-8C90-6A52-455A-A93BF5A27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68A7756-57FA-F036-9AC3-481633A6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EF5A872-F813-88B0-7B87-29BAD2473D60}"/>
              </a:ext>
            </a:extLst>
          </p:cNvPr>
          <p:cNvSpPr txBox="1"/>
          <p:nvPr/>
        </p:nvSpPr>
        <p:spPr>
          <a:xfrm>
            <a:off x="994620" y="696097"/>
            <a:ext cx="3272622" cy="170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Differenzierte europäische Integration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AF2C11-87C1-128B-E438-191606CAF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97CD19C-1FD7-F89B-7341-D9981DF67475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282D5DF-4804-34EF-B378-B5A57E15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2219BE7-02C3-1366-CE05-9532DC513B3A}"/>
              </a:ext>
            </a:extLst>
          </p:cNvPr>
          <p:cNvSpPr txBox="1"/>
          <p:nvPr/>
        </p:nvSpPr>
        <p:spPr>
          <a:xfrm>
            <a:off x="6252463" y="1234064"/>
            <a:ext cx="3641424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EU-Integration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EE56DE4-02CF-284B-0A4D-B60D86993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439A5A56-B497-31AD-76BF-2DCE649DD9AC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3446367-4EF3-09B3-02BA-BCBD48C79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4350F007-3EE3-45E5-ADC5-7B22017899C2}"/>
              </a:ext>
            </a:extLst>
          </p:cNvPr>
          <p:cNvSpPr txBox="1"/>
          <p:nvPr/>
        </p:nvSpPr>
        <p:spPr>
          <a:xfrm>
            <a:off x="414478" y="4800765"/>
            <a:ext cx="4483851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EU-Integrationsmodelle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3A2E42E-7244-D97E-4323-8C3EC982D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51C70C12-6081-2DED-4E17-A7385D8AD30A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FEA1B75-4A7E-C998-EF0A-705F2D374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E6FB591-CAC6-7F4B-FFBA-7A8DAAD8B8A9}"/>
              </a:ext>
            </a:extLst>
          </p:cNvPr>
          <p:cNvSpPr txBox="1"/>
          <p:nvPr/>
        </p:nvSpPr>
        <p:spPr>
          <a:xfrm>
            <a:off x="6376283" y="4800765"/>
            <a:ext cx="3393784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Externe Differenzierung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6FB118E-6832-BE6B-1848-61DB0EA36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A4A3BD83-EE7D-D011-C061-E038FC1C4D89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16308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355E-303C-6C3D-258D-A50FAF143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D86DAF6-4C61-AF6C-64CA-9D277666F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E847F96-F8A4-42A8-C2D8-93A148CDEBE1}"/>
              </a:ext>
            </a:extLst>
          </p:cNvPr>
          <p:cNvSpPr txBox="1"/>
          <p:nvPr/>
        </p:nvSpPr>
        <p:spPr>
          <a:xfrm>
            <a:off x="531211" y="616651"/>
            <a:ext cx="4250383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Der fortlaufende Prozess, bei dem europäische Länder ihre Gesetze, Wirtschaft und Politik aneinander angleichen, um enger zusammenzuarbeiten und eine vereinte Region zu bilden.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1BC7457-72CC-F0BE-13F0-F036BCB7D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2482BDA-9405-62B5-9629-2BE363A5E410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2A8BE79-3F9C-7EC2-6CDE-3CAF72145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51CA8DC-75CE-A38E-CBF5-01D645140273}"/>
              </a:ext>
            </a:extLst>
          </p:cNvPr>
          <p:cNvSpPr txBox="1"/>
          <p:nvPr/>
        </p:nvSpPr>
        <p:spPr>
          <a:xfrm>
            <a:off x="5483194" y="616651"/>
            <a:ext cx="5104428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20" dirty="0"/>
              <a:t>Ein </a:t>
            </a:r>
            <a:r>
              <a:rPr lang="en-GB" sz="1920" dirty="0" err="1"/>
              <a:t>Prinzip</a:t>
            </a:r>
            <a:r>
              <a:rPr lang="en-GB" sz="1920" dirty="0"/>
              <a:t>, das es EU-</a:t>
            </a:r>
            <a:r>
              <a:rPr lang="en-GB" sz="1920" dirty="0" err="1"/>
              <a:t>Mitgliedstaaten</a:t>
            </a:r>
            <a:r>
              <a:rPr lang="en-GB" sz="1920" dirty="0"/>
              <a:t> </a:t>
            </a:r>
            <a:r>
              <a:rPr lang="en-GB" sz="1920" dirty="0" err="1"/>
              <a:t>ermöglicht</a:t>
            </a:r>
            <a:r>
              <a:rPr lang="en-GB" sz="1920" dirty="0"/>
              <a:t>, auf </a:t>
            </a:r>
            <a:r>
              <a:rPr lang="en-GB" sz="1920" dirty="0" err="1"/>
              <a:t>unterschiedlichen</a:t>
            </a:r>
            <a:r>
              <a:rPr lang="en-GB" sz="1920" dirty="0"/>
              <a:t> </a:t>
            </a:r>
            <a:r>
              <a:rPr lang="en-GB" sz="1920" dirty="0" err="1"/>
              <a:t>Ebenen</a:t>
            </a:r>
            <a:r>
              <a:rPr lang="en-GB" sz="1920" dirty="0"/>
              <a:t> </a:t>
            </a:r>
            <a:r>
              <a:rPr lang="en-GB" sz="1920" dirty="0" err="1"/>
              <a:t>oder</a:t>
            </a:r>
            <a:r>
              <a:rPr lang="en-GB" sz="1920" dirty="0"/>
              <a:t> in </a:t>
            </a:r>
            <a:r>
              <a:rPr lang="en-GB" sz="1920" dirty="0" err="1"/>
              <a:t>verschiedenen</a:t>
            </a:r>
            <a:r>
              <a:rPr lang="en-GB" sz="1920" dirty="0"/>
              <a:t> </a:t>
            </a:r>
            <a:r>
              <a:rPr lang="en-GB" sz="1920" dirty="0" err="1"/>
              <a:t>Bereichen</a:t>
            </a:r>
            <a:r>
              <a:rPr lang="en-GB" sz="1920" dirty="0"/>
              <a:t> </a:t>
            </a:r>
            <a:r>
              <a:rPr lang="en-GB" sz="1920" dirty="0" err="1"/>
              <a:t>zusammenzuarbeiten</a:t>
            </a:r>
            <a:r>
              <a:rPr lang="en-GB" sz="1920" dirty="0"/>
              <a:t>, </a:t>
            </a:r>
            <a:r>
              <a:rPr lang="en-GB" sz="1920" dirty="0" err="1"/>
              <a:t>sodass</a:t>
            </a:r>
            <a:r>
              <a:rPr lang="en-GB" sz="1920" dirty="0"/>
              <a:t> </a:t>
            </a:r>
            <a:r>
              <a:rPr lang="en-GB" sz="1920" dirty="0" err="1"/>
              <a:t>einige</a:t>
            </a:r>
            <a:r>
              <a:rPr lang="en-GB" sz="1920" dirty="0"/>
              <a:t> Länder </a:t>
            </a:r>
            <a:r>
              <a:rPr lang="en-GB" sz="1920" dirty="0" err="1"/>
              <a:t>tiefer</a:t>
            </a:r>
            <a:r>
              <a:rPr lang="en-GB" sz="1920" dirty="0"/>
              <a:t> </a:t>
            </a:r>
            <a:r>
              <a:rPr lang="en-GB" sz="1920" dirty="0" err="1"/>
              <a:t>kooperieren</a:t>
            </a:r>
            <a:r>
              <a:rPr lang="en-GB" sz="1920" dirty="0"/>
              <a:t> </a:t>
            </a:r>
            <a:r>
              <a:rPr lang="en-GB" sz="1920" dirty="0" err="1"/>
              <a:t>können</a:t>
            </a:r>
            <a:r>
              <a:rPr lang="en-GB" sz="1920" dirty="0"/>
              <a:t>, </a:t>
            </a:r>
            <a:r>
              <a:rPr lang="en-GB" sz="1920" dirty="0" err="1"/>
              <a:t>während</a:t>
            </a:r>
            <a:r>
              <a:rPr lang="en-GB" sz="1920" dirty="0"/>
              <a:t> </a:t>
            </a:r>
            <a:r>
              <a:rPr lang="en-GB" sz="1920" dirty="0" err="1"/>
              <a:t>andere</a:t>
            </a:r>
            <a:r>
              <a:rPr lang="en-GB" sz="1920" dirty="0"/>
              <a:t> </a:t>
            </a:r>
            <a:r>
              <a:rPr lang="en-GB" sz="1920" dirty="0" err="1"/>
              <a:t>aussteigen</a:t>
            </a:r>
            <a:r>
              <a:rPr lang="en-GB" sz="1920" dirty="0"/>
              <a:t> </a:t>
            </a:r>
            <a:r>
              <a:rPr lang="en-GB" sz="1920" dirty="0" err="1"/>
              <a:t>oder</a:t>
            </a:r>
            <a:r>
              <a:rPr lang="en-GB" sz="1920" dirty="0"/>
              <a:t> </a:t>
            </a:r>
            <a:r>
              <a:rPr lang="en-GB" sz="1920" dirty="0" err="1"/>
              <a:t>später</a:t>
            </a:r>
            <a:r>
              <a:rPr lang="en-GB" sz="1920" dirty="0"/>
              <a:t> </a:t>
            </a:r>
            <a:r>
              <a:rPr lang="en-GB" sz="1920" dirty="0" err="1"/>
              <a:t>beitreten</a:t>
            </a:r>
            <a:r>
              <a:rPr lang="en-GB" sz="1920" dirty="0"/>
              <a:t>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A04972F-29EC-5C97-9F5E-1330E9AE9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3577973-A0F2-D710-3ADD-6339C999BB22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AD3B093-A2FB-AC47-3901-A0179BFB2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E428A47-B0B5-1E8B-9FCD-66D82D1BBB94}"/>
              </a:ext>
            </a:extLst>
          </p:cNvPr>
          <p:cNvSpPr txBox="1"/>
          <p:nvPr/>
        </p:nvSpPr>
        <p:spPr>
          <a:xfrm>
            <a:off x="381187" y="4452334"/>
            <a:ext cx="4550429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Wenn die EU mit Nicht-EU-Ländern Abkommen schließt, die ihnen die Teilnahme an, die Angleichung an oder den Zugang zu bestimmten EU-Politiken, Programmen oder Regeln ohne eine volle EU-Mitgliedschaft ermöglichen.</a:t>
            </a:r>
            <a:endParaRPr lang="en-GB" sz="1920" dirty="0">
              <a:cs typeface="Poppins" panose="00000500000000000000" pitchFamily="2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B94186E-3F82-6AB9-DC94-63C535CE8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89D52B8-3D8F-FBE1-CDC2-E4D7DFF7B789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32E1FE4-6A9B-A611-0C00-1CB1DE722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7F12E78-7978-F9A6-9DC6-F5AE12871179}"/>
              </a:ext>
            </a:extLst>
          </p:cNvPr>
          <p:cNvSpPr txBox="1"/>
          <p:nvPr/>
        </p:nvSpPr>
        <p:spPr>
          <a:xfrm>
            <a:off x="6014262" y="4747800"/>
            <a:ext cx="4042291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20" dirty="0">
                <a:cs typeface="Poppins" panose="00000500000000000000" pitchFamily="2" charset="0"/>
              </a:rPr>
              <a:t>Verschiedene Pläne und Konzeptideen, wie Nachbarländer mit der EU zusammenarbeiten oder ihr beitreten können.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493C97E-B4F3-C5AE-95A1-10AEEBC98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EF018CA1-2952-E3C9-970B-BC49BA9790C7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886779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B80FF-2D8C-CCAA-1BE2-DE65F3FF3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08F52CB-1FD6-935A-7EF0-38F424FF7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3077456"/>
            <a:ext cx="902130" cy="488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7B08063-A0F8-7AEF-E4F9-8DA5FA4DCD9B}"/>
              </a:ext>
            </a:extLst>
          </p:cNvPr>
          <p:cNvSpPr txBox="1"/>
          <p:nvPr/>
        </p:nvSpPr>
        <p:spPr>
          <a:xfrm>
            <a:off x="1196628" y="696099"/>
            <a:ext cx="2919552" cy="170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Flexible europäische Integration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1C9CF8C-78D1-8FF0-CF53-0FFD3B290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3174004"/>
            <a:ext cx="1336261" cy="29555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BA0C98C-72A2-6347-367A-39113C486484}"/>
              </a:ext>
            </a:extLst>
          </p:cNvPr>
          <p:cNvSpPr/>
          <p:nvPr/>
        </p:nvSpPr>
        <p:spPr>
          <a:xfrm>
            <a:off x="143436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ACAFB10-3AA9-5108-61AA-456705F16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3077456"/>
            <a:ext cx="902130" cy="4886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C0260D3-2640-5D93-71B7-4997D47783D0}"/>
              </a:ext>
            </a:extLst>
          </p:cNvPr>
          <p:cNvSpPr txBox="1"/>
          <p:nvPr/>
        </p:nvSpPr>
        <p:spPr>
          <a:xfrm>
            <a:off x="6575634" y="1234067"/>
            <a:ext cx="2919552" cy="63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Geopolitik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5F5BCAF-B565-F6C5-6147-5E992B211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3174004"/>
            <a:ext cx="1336261" cy="29555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B6BDDE3-BB07-3EB8-F05C-C31AABBB67B2}"/>
              </a:ext>
            </a:extLst>
          </p:cNvPr>
          <p:cNvSpPr/>
          <p:nvPr/>
        </p:nvSpPr>
        <p:spPr>
          <a:xfrm>
            <a:off x="5522442" y="157883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E515D1-A428-56AD-E1B8-2DDCE6BFF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42" y="6913138"/>
            <a:ext cx="902130" cy="488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2512A74-EEBA-A038-D904-7BBE67CE2A41}"/>
              </a:ext>
            </a:extLst>
          </p:cNvPr>
          <p:cNvSpPr txBox="1"/>
          <p:nvPr/>
        </p:nvSpPr>
        <p:spPr>
          <a:xfrm>
            <a:off x="1196628" y="4800765"/>
            <a:ext cx="2919552" cy="116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Schrittweise Integration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9CDACFD-1CED-5B03-5CF4-26B02AEF8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36" y="7009686"/>
            <a:ext cx="1336261" cy="29555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DDD79A4F-368F-3531-22C0-26BB90AEC034}"/>
              </a:ext>
            </a:extLst>
          </p:cNvPr>
          <p:cNvSpPr/>
          <p:nvPr/>
        </p:nvSpPr>
        <p:spPr>
          <a:xfrm>
            <a:off x="143436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1817AED-3BE4-3C1D-242B-44D9624D0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48" y="6913138"/>
            <a:ext cx="902130" cy="4886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81C9BFB-5544-895B-C230-F1264CFDEFDC}"/>
              </a:ext>
            </a:extLst>
          </p:cNvPr>
          <p:cNvSpPr txBox="1"/>
          <p:nvPr/>
        </p:nvSpPr>
        <p:spPr>
          <a:xfrm>
            <a:off x="6439499" y="4535414"/>
            <a:ext cx="3191821" cy="170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496" b="1" dirty="0">
                <a:cs typeface="Poppins" panose="00000500000000000000" pitchFamily="2" charset="0"/>
              </a:rPr>
              <a:t>Hybride Bedrohungen / Hybrider Krieg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39E0BF1-BA3F-06B0-1854-F5189809C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42" y="7009686"/>
            <a:ext cx="1336261" cy="295559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F7D5F690-7CEC-8901-35C0-518F6E4155BB}"/>
              </a:ext>
            </a:extLst>
          </p:cNvPr>
          <p:cNvSpPr/>
          <p:nvPr/>
        </p:nvSpPr>
        <p:spPr>
          <a:xfrm>
            <a:off x="5522442" y="3993565"/>
            <a:ext cx="5025936" cy="2782670"/>
          </a:xfrm>
          <a:prstGeom prst="rect">
            <a:avLst/>
          </a:prstGeom>
          <a:noFill/>
          <a:ln w="57150">
            <a:solidFill>
              <a:srgbClr val="034E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6"/>
          </a:p>
        </p:txBody>
      </p:sp>
    </p:spTree>
    <p:extLst>
      <p:ext uri="{BB962C8B-B14F-4D97-AF65-F5344CB8AC3E}">
        <p14:creationId xmlns:p14="http://schemas.microsoft.com/office/powerpoint/2010/main" val="3116527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1056</Words>
  <Application>Microsoft Office PowerPoint</Application>
  <PresentationFormat>Benutzerdefiniert</PresentationFormat>
  <Paragraphs>111</Paragraphs>
  <Slides>17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Poppins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Lena Marie Burbach</dc:creator>
  <cp:lastModifiedBy>Jonas Rexrodt</cp:lastModifiedBy>
  <cp:revision>21</cp:revision>
  <dcterms:created xsi:type="dcterms:W3CDTF">2026-05-20T15:59:27Z</dcterms:created>
  <dcterms:modified xsi:type="dcterms:W3CDTF">2026-08-31T15:05:06Z</dcterms:modified>
</cp:coreProperties>
</file>